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notesSlides/notesSlide11.xml" ContentType="application/vnd.openxmlformats-officedocument.presentationml.notesSlide+xml"/>
  <Override PartName="/ppt/notesSlides/_rels/notesSlide1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Fai clic per modificare il formato delle note</a:t>
            </a:r>
            <a:endParaRPr b="0" lang="it-IT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b="0" lang="it-IT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&lt;intestazione&gt;</a:t>
            </a:r>
            <a:endParaRPr b="0" lang="it-IT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it-IT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it-IT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840EB79E-178A-4CFF-9744-0F04B5B42393}" type="slidenum">
              <a:rPr b="0" lang="it-IT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 b="0" lang="it-IT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6B5715B6-AEE9-43CC-AADA-A61E1B90BC58}" type="slidenum">
              <a:rPr b="0" lang="it-IT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12720" y="582840"/>
            <a:ext cx="7918200" cy="78840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988200" y="2044800"/>
            <a:ext cx="716688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988200" y="4176720"/>
            <a:ext cx="716688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12720" y="582840"/>
            <a:ext cx="7918200" cy="78840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988200" y="2044800"/>
            <a:ext cx="349740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60920" y="2044800"/>
            <a:ext cx="349740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60920" y="4176720"/>
            <a:ext cx="349740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988200" y="4176720"/>
            <a:ext cx="349740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12720" y="582840"/>
            <a:ext cx="7918200" cy="78840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988200" y="2044800"/>
            <a:ext cx="7166880" cy="408096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988200" y="2044800"/>
            <a:ext cx="7166880" cy="408096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014200" y="2044800"/>
            <a:ext cx="5114520" cy="408096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014200" y="2044800"/>
            <a:ext cx="5114520" cy="4080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12720" y="582840"/>
            <a:ext cx="7918200" cy="78840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988200" y="2044800"/>
            <a:ext cx="7166880" cy="408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12720" y="582840"/>
            <a:ext cx="7918200" cy="78840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988200" y="2044800"/>
            <a:ext cx="7166880" cy="408096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12720" y="582840"/>
            <a:ext cx="7918200" cy="78840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988200" y="2044800"/>
            <a:ext cx="3497400" cy="408096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60920" y="2044800"/>
            <a:ext cx="3497400" cy="408096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12720" y="582840"/>
            <a:ext cx="7918200" cy="78840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612720" y="582840"/>
            <a:ext cx="7918200" cy="3655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12720" y="582840"/>
            <a:ext cx="7918200" cy="78840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988200" y="2044800"/>
            <a:ext cx="349740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988200" y="4176720"/>
            <a:ext cx="349740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60920" y="2044800"/>
            <a:ext cx="3497400" cy="408096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12720" y="582840"/>
            <a:ext cx="7918200" cy="78840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988200" y="2044800"/>
            <a:ext cx="7166880" cy="408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12720" y="582840"/>
            <a:ext cx="7918200" cy="78840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988200" y="2044800"/>
            <a:ext cx="3497400" cy="408096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60920" y="2044800"/>
            <a:ext cx="349740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60920" y="4176720"/>
            <a:ext cx="349740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12720" y="582840"/>
            <a:ext cx="7918200" cy="78840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988200" y="2044800"/>
            <a:ext cx="349740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60920" y="2044800"/>
            <a:ext cx="349740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988200" y="4176720"/>
            <a:ext cx="716688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12720" y="582840"/>
            <a:ext cx="7918200" cy="78840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988200" y="2044800"/>
            <a:ext cx="716688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988200" y="4176720"/>
            <a:ext cx="716688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12720" y="582840"/>
            <a:ext cx="7918200" cy="78840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988200" y="2044800"/>
            <a:ext cx="349740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60920" y="2044800"/>
            <a:ext cx="349740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60920" y="4176720"/>
            <a:ext cx="349740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988200" y="4176720"/>
            <a:ext cx="349740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12720" y="582840"/>
            <a:ext cx="7918200" cy="78840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988200" y="2044800"/>
            <a:ext cx="7166880" cy="408096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988200" y="2044800"/>
            <a:ext cx="7166880" cy="408096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pic>
        <p:nvPicPr>
          <p:cNvPr id="76" name="" descr=""/>
          <p:cNvPicPr/>
          <p:nvPr/>
        </p:nvPicPr>
        <p:blipFill>
          <a:blip r:embed="rId2"/>
          <a:stretch/>
        </p:blipFill>
        <p:spPr>
          <a:xfrm>
            <a:off x="2014200" y="2044800"/>
            <a:ext cx="5114520" cy="4080960"/>
          </a:xfrm>
          <a:prstGeom prst="rect">
            <a:avLst/>
          </a:prstGeom>
          <a:ln>
            <a:noFill/>
          </a:ln>
        </p:spPr>
      </p:pic>
      <p:pic>
        <p:nvPicPr>
          <p:cNvPr id="77" name="" descr=""/>
          <p:cNvPicPr/>
          <p:nvPr/>
        </p:nvPicPr>
        <p:blipFill>
          <a:blip r:embed="rId3"/>
          <a:stretch/>
        </p:blipFill>
        <p:spPr>
          <a:xfrm>
            <a:off x="2014200" y="2044800"/>
            <a:ext cx="5114520" cy="4080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12720" y="582840"/>
            <a:ext cx="7918200" cy="78840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988200" y="2044800"/>
            <a:ext cx="7166880" cy="408096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12720" y="582840"/>
            <a:ext cx="7918200" cy="78840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988200" y="2044800"/>
            <a:ext cx="3497400" cy="408096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60920" y="2044800"/>
            <a:ext cx="3497400" cy="408096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12720" y="582840"/>
            <a:ext cx="7918200" cy="78840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12720" y="582840"/>
            <a:ext cx="7918200" cy="3655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12720" y="582840"/>
            <a:ext cx="7918200" cy="78840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988200" y="2044800"/>
            <a:ext cx="349740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988200" y="4176720"/>
            <a:ext cx="349740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60920" y="2044800"/>
            <a:ext cx="3497400" cy="408096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12720" y="582840"/>
            <a:ext cx="7918200" cy="78840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988200" y="2044800"/>
            <a:ext cx="3497400" cy="408096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60920" y="2044800"/>
            <a:ext cx="349740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60920" y="4176720"/>
            <a:ext cx="349740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12720" y="582840"/>
            <a:ext cx="7918200" cy="78840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988200" y="2044800"/>
            <a:ext cx="349740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60920" y="2044800"/>
            <a:ext cx="349740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988200" y="4176720"/>
            <a:ext cx="7166880" cy="1946520"/>
          </a:xfrm>
          <a:prstGeom prst="rect">
            <a:avLst/>
          </a:prstGeom>
        </p:spPr>
        <p:txBody>
          <a:bodyPr lIns="0" rIns="0" tIns="0" bIns="0"/>
          <a:p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06360" y="739440"/>
            <a:ext cx="8513280" cy="2729520"/>
          </a:xfrm>
          <a:prstGeom prst="rect">
            <a:avLst/>
          </a:prstGeom>
        </p:spPr>
        <p:txBody>
          <a:bodyPr/>
          <a:p>
            <a:pPr>
              <a:lnSpc>
                <a:spcPts val="3810"/>
              </a:lnSpc>
            </a:pPr>
            <a:r>
              <a:rPr b="1" lang="it-IT" sz="10000" spc="-248" strike="noStrike">
                <a:solidFill>
                  <a:srgbClr val="8d9ab3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Fare clic per modificare stile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275160"/>
            <a:ext cx="1599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0" lang="it-IT" sz="1100" spc="-1" strike="noStrike">
                <a:solidFill>
                  <a:srgbClr val="8d9ab3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25/01/20</a:t>
            </a:r>
            <a:endParaRPr b="0" lang="it-IT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2209680" y="6275160"/>
            <a:ext cx="5638320" cy="364680"/>
          </a:xfrm>
          <a:prstGeom prst="rect">
            <a:avLst/>
          </a:prstGeom>
        </p:spPr>
        <p:txBody>
          <a:bodyPr anchor="ctr"/>
          <a:p>
            <a:endParaRPr b="0" lang="it-IT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077320" y="6275160"/>
            <a:ext cx="60912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43C174F8-35B7-4D87-8345-375462F4FB88}" type="slidenum">
              <a:rPr b="0" lang="it-IT" sz="1400" spc="-1" strike="noStrike">
                <a:solidFill>
                  <a:srgbClr val="8d9ab3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&lt;numero&gt;</a:t>
            </a:fld>
            <a:endParaRPr b="0" lang="it-IT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Fai clic per modificare il formato del testo della struttura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Secondo livello struttura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2" marL="1296000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Terzo livello struttura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3" marL="1728000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Quarto livello struttura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4" marL="2160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Quinto livello struttura</a:t>
            </a:r>
            <a:endParaRPr b="0" lang="it-IT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5" marL="2592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Sesto livello struttura</a:t>
            </a:r>
            <a:endParaRPr b="0" lang="it-IT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6" marL="3024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Settimo livello struttura</a:t>
            </a:r>
            <a:endParaRPr b="0" lang="it-IT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12720" y="582840"/>
            <a:ext cx="7918200" cy="788400"/>
          </a:xfrm>
          <a:prstGeom prst="rect">
            <a:avLst/>
          </a:prstGeom>
        </p:spPr>
        <p:txBody>
          <a:bodyPr/>
          <a:p>
            <a:pPr algn="ctr">
              <a:lnSpc>
                <a:spcPct val="100000"/>
              </a:lnSpc>
            </a:pPr>
            <a:r>
              <a:rPr b="0" lang="it-IT" sz="4200" spc="-1" strike="noStrike">
                <a:solidFill>
                  <a:srgbClr val="ffaf03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Fare clic per modificare stile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988200" y="2044800"/>
            <a:ext cx="7166880" cy="4080960"/>
          </a:xfrm>
          <a:prstGeom prst="rect">
            <a:avLst/>
          </a:prstGeom>
        </p:spPr>
        <p:txBody>
          <a:bodyPr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Fai clic per modificare il formato del testo della struttura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Secondo livello struttura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2" marL="1296000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Terzo livello struttura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3" marL="1728000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Quarto livello struttura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4" marL="2160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Quinto livello struttura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5" marL="2592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Sesto livello struttura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43080" indent="-342720">
              <a:lnSpc>
                <a:spcPct val="100000"/>
              </a:lnSpc>
              <a:buClr>
                <a:srgbClr val="54638c"/>
              </a:buClr>
              <a:buSzPct val="90000"/>
              <a:buFont typeface="Wingdings 2" charset="2"/>
              <a:buChar char=""/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Settimo livello strutturaFare clic per modificare gli stili del testo dello schema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1" marL="685800" indent="-336240">
              <a:lnSpc>
                <a:spcPct val="100000"/>
              </a:lnSpc>
              <a:buClr>
                <a:srgbClr val="949fbf"/>
              </a:buClr>
              <a:buSzPct val="90000"/>
              <a:buFont typeface="Wingdings 2" charset="2"/>
              <a:buChar char=""/>
            </a:pPr>
            <a:r>
              <a:rPr b="0" lang="it-IT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Secondo livello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2" marL="1035000" indent="-348840">
              <a:lnSpc>
                <a:spcPct val="100000"/>
              </a:lnSpc>
              <a:buClr>
                <a:srgbClr val="54638c"/>
              </a:buClr>
              <a:buSzPct val="90000"/>
              <a:buFont typeface="Wingdings 2" charset="2"/>
              <a:buChar char=""/>
            </a:pPr>
            <a:r>
              <a:rPr b="0" lang="it-IT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Terzo livello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3" marL="1371600" indent="-336240">
              <a:lnSpc>
                <a:spcPct val="100000"/>
              </a:lnSpc>
              <a:buClr>
                <a:srgbClr val="949fbf"/>
              </a:buClr>
              <a:buSzPct val="90000"/>
              <a:buFont typeface="Wingdings 2" charset="2"/>
              <a:buChar char=""/>
            </a:pPr>
            <a:r>
              <a:rPr b="0" lang="it-IT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Quarto livello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4" marL="1720800" indent="-348840">
              <a:lnSpc>
                <a:spcPct val="100000"/>
              </a:lnSpc>
              <a:buClr>
                <a:srgbClr val="54638c"/>
              </a:buClr>
              <a:buSzPct val="90000"/>
              <a:buFont typeface="Wingdings 2" charset="2"/>
              <a:buChar char=""/>
            </a:pPr>
            <a:r>
              <a:rPr b="0" lang="it-IT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Quinto livello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57200" y="6275160"/>
            <a:ext cx="1599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0" lang="it-IT" sz="1100" spc="-1" strike="noStrike">
                <a:solidFill>
                  <a:srgbClr val="8d9ab3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25/01/20</a:t>
            </a:r>
            <a:endParaRPr b="0" lang="it-IT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2205360" y="6275160"/>
            <a:ext cx="5643000" cy="364680"/>
          </a:xfrm>
          <a:prstGeom prst="rect">
            <a:avLst/>
          </a:prstGeom>
        </p:spPr>
        <p:txBody>
          <a:bodyPr anchor="ctr"/>
          <a:p>
            <a:endParaRPr b="0" lang="it-IT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8077320" y="6275160"/>
            <a:ext cx="60912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E22BEA22-8323-4329-8F25-858157E6BEAC}" type="slidenum">
              <a:rPr b="0" lang="it-IT" sz="1400" spc="-1" strike="noStrike">
                <a:solidFill>
                  <a:srgbClr val="8d9ab3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&lt;numero&gt;</a:t>
            </a:fld>
            <a:endParaRPr b="0" lang="it-IT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0" y="1769400"/>
            <a:ext cx="9143640" cy="182844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ts val="3810"/>
              </a:lnSpc>
            </a:pPr>
            <a:r>
              <a:rPr b="1" lang="it-IT" sz="6000" spc="599" strike="noStrike">
                <a:solidFill>
                  <a:srgbClr val="8d9ab3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CONCORSO</a:t>
            </a:r>
            <a:r>
              <a:rPr b="1" lang="it-IT" sz="6000" spc="599" strike="noStrike">
                <a:solidFill>
                  <a:srgbClr val="8d9ab3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
</a:t>
            </a:r>
            <a:r>
              <a:rPr b="1" lang="it-IT" sz="6000" spc="599" strike="noStrike">
                <a:solidFill>
                  <a:srgbClr val="8d9ab3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LABORATORI TERRITORIALI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pic>
        <p:nvPicPr>
          <p:cNvPr id="84" name="Immagine 5" descr=""/>
          <p:cNvPicPr/>
          <p:nvPr/>
        </p:nvPicPr>
        <p:blipFill>
          <a:blip r:embed="rId1"/>
          <a:stretch/>
        </p:blipFill>
        <p:spPr>
          <a:xfrm>
            <a:off x="0" y="380880"/>
            <a:ext cx="9143640" cy="1114200"/>
          </a:xfrm>
          <a:prstGeom prst="rect">
            <a:avLst/>
          </a:prstGeom>
          <a:ln>
            <a:noFill/>
          </a:ln>
        </p:spPr>
      </p:pic>
    </p:spTree>
  </p:cSld>
  <p:transition spd="med">
    <p:fad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457200" y="177264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Il progetto costituisce una rete che coinvolge: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264960" indent="-264600">
              <a:lnSpc>
                <a:spcPct val="100000"/>
              </a:lnSpc>
              <a:buClr>
                <a:srgbClr val="54638c"/>
              </a:buClr>
              <a:buSzPct val="90000"/>
              <a:buFont typeface="Wingdings 2" charset="2"/>
              <a:buChar char=""/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scuole;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264960" indent="-264600">
              <a:lnSpc>
                <a:spcPct val="100000"/>
              </a:lnSpc>
              <a:buClr>
                <a:srgbClr val="54638c"/>
              </a:buClr>
              <a:buSzPct val="90000"/>
              <a:buFont typeface="Wingdings 2" charset="2"/>
              <a:buChar char=""/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attori che operano nel recupero, salvaguardia e mantenimento in sicurezza del territorio;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264960" indent="-264600">
              <a:lnSpc>
                <a:spcPct val="100000"/>
              </a:lnSpc>
              <a:buClr>
                <a:srgbClr val="54638c"/>
              </a:buClr>
              <a:buSzPct val="90000"/>
              <a:buFont typeface="Wingdings 2" charset="2"/>
              <a:buChar char=""/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enti ed associazioni che attuano iniziative di formazione e qualificazione professionali, riferite a molteplici fasce d’utenza.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02" name="TextShape 2"/>
          <p:cNvSpPr txBox="1"/>
          <p:nvPr/>
        </p:nvSpPr>
        <p:spPr>
          <a:xfrm>
            <a:off x="612720" y="582840"/>
            <a:ext cx="7918200" cy="7884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b="0" lang="it-IT" sz="4200" spc="-1" strike="noStrike">
                <a:solidFill>
                  <a:srgbClr val="ffaf03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Soggetti coinvolti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transition spd="med">
    <p:fade/>
  </p:transition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612720" y="582840"/>
            <a:ext cx="7918200" cy="7884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b="0" lang="it-IT" sz="4200" spc="-1" strike="noStrike">
                <a:solidFill>
                  <a:srgbClr val="ffaf03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Destinatari del laboratorio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04" name="TextShape 2"/>
          <p:cNvSpPr txBox="1"/>
          <p:nvPr/>
        </p:nvSpPr>
        <p:spPr>
          <a:xfrm>
            <a:off x="988200" y="2044800"/>
            <a:ext cx="7166880" cy="40809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buClr>
                <a:srgbClr val="54638c"/>
              </a:buClr>
              <a:buSzPct val="90000"/>
              <a:buFont typeface="Wingdings 2" charset="2"/>
              <a:buChar char=""/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Studenti in alternanza scuola/lavoro;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43080" indent="-342720">
              <a:lnSpc>
                <a:spcPct val="100000"/>
              </a:lnSpc>
              <a:buClr>
                <a:srgbClr val="54638c"/>
              </a:buClr>
              <a:buSzPct val="90000"/>
              <a:buFont typeface="Wingdings 2" charset="2"/>
              <a:buChar char=""/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Professionisti e imprenditori;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43080" indent="-342720">
              <a:lnSpc>
                <a:spcPct val="100000"/>
              </a:lnSpc>
              <a:buClr>
                <a:srgbClr val="54638c"/>
              </a:buClr>
              <a:buSzPct val="90000"/>
              <a:buFont typeface="Wingdings 2" charset="2"/>
              <a:buChar char=""/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Neet, disoccupati, inoccupati;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43080" indent="-342720">
              <a:lnSpc>
                <a:spcPct val="100000"/>
              </a:lnSpc>
              <a:buClr>
                <a:srgbClr val="54638c"/>
              </a:buClr>
              <a:buSzPct val="90000"/>
              <a:buFont typeface="Wingdings 2" charset="2"/>
              <a:buChar char=""/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Laureandi;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43080" indent="-342720">
              <a:lnSpc>
                <a:spcPct val="100000"/>
              </a:lnSpc>
              <a:buClr>
                <a:srgbClr val="54638c"/>
              </a:buClr>
              <a:buSzPct val="90000"/>
              <a:buFont typeface="Wingdings 2" charset="2"/>
              <a:buChar char=""/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Ricercatori.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>
              <a:lnSpc>
                <a:spcPct val="100000"/>
              </a:lnSpc>
            </a:pP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transition spd="med">
    <p:fade/>
  </p:transition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612720" y="582840"/>
            <a:ext cx="7918200" cy="7884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b="0" lang="it-IT" sz="4200" spc="-1" strike="noStrike">
                <a:solidFill>
                  <a:srgbClr val="ffaf03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Formazione innovativa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06" name="TextShape 2"/>
          <p:cNvSpPr txBox="1"/>
          <p:nvPr/>
        </p:nvSpPr>
        <p:spPr>
          <a:xfrm>
            <a:off x="988200" y="2044800"/>
            <a:ext cx="7166880" cy="40809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buClr>
                <a:srgbClr val="54638c"/>
              </a:buClr>
              <a:buSzPct val="90000"/>
              <a:buFont typeface="Wingdings 2" charset="2"/>
              <a:buChar char=""/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L’attività del laboratorio è costantemente accompagnata dall’aspetto formativo per i nostri studenti, mediante corsi ed esperienze di alternanza scuola-lavoro, peer to peer e conduzione delle tesi di ricerca.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43080" indent="-342720">
              <a:lnSpc>
                <a:spcPct val="100000"/>
              </a:lnSpc>
              <a:buClr>
                <a:srgbClr val="54638c"/>
              </a:buClr>
              <a:buSzPct val="90000"/>
              <a:buFont typeface="Wingdings 2" charset="2"/>
              <a:buChar char=""/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L’attività alla base del laboratorio consiste nel rilevamento diretto delle peculiarità e delle criticità del territorio mediante utilizzo della strumentazione d’avanguardia a disposizione, che è sperimentata dagli studenti all’interno dell’attività didattica inerente le materie d’indirizzo e attraverso progetti interdisciplinari e unità di apprendimento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transition spd="med">
    <p:fade/>
  </p:transition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 txBox="1"/>
          <p:nvPr/>
        </p:nvSpPr>
        <p:spPr>
          <a:xfrm>
            <a:off x="457200" y="20610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buClr>
                <a:srgbClr val="54638c"/>
              </a:buClr>
              <a:buSzPct val="90000"/>
              <a:buFont typeface="Wingdings 2" charset="2"/>
              <a:buChar char=""/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L’utilizzo di strumentazione d’avanguardia, attraverso una forte innovazione didattica, porta alla formazione di diplomati già competenti nelle moderne tecniche di rilevamento del territorio.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43080" indent="-342720">
              <a:lnSpc>
                <a:spcPct val="100000"/>
              </a:lnSpc>
              <a:buClr>
                <a:srgbClr val="54638c"/>
              </a:buClr>
              <a:buSzPct val="90000"/>
              <a:buFont typeface="Wingdings 2" charset="2"/>
              <a:buChar char=""/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L’accostamento degli studenti ai professionisti del settore, nell’ambito dell’alternanza scuola-lavoro, permette di raccogliere esperienze potenzialmente spendibili ai fini dell’inserimento nelle attività lavorative.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08" name="TextShape 2"/>
          <p:cNvSpPr txBox="1"/>
          <p:nvPr/>
        </p:nvSpPr>
        <p:spPr>
          <a:xfrm>
            <a:off x="612720" y="582840"/>
            <a:ext cx="7918200" cy="7884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b="0" lang="it-IT" sz="4200" spc="-1" strike="noStrike">
                <a:solidFill>
                  <a:srgbClr val="ffaf03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Formazione - Lavoro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transition spd="med">
    <p:fade/>
  </p:transition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ustomShape 1"/>
          <p:cNvSpPr/>
          <p:nvPr/>
        </p:nvSpPr>
        <p:spPr>
          <a:xfrm>
            <a:off x="696240" y="675720"/>
            <a:ext cx="3144960" cy="1174680"/>
          </a:xfrm>
          <a:prstGeom prst="chevron">
            <a:avLst>
              <a:gd name="adj" fmla="val 5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20160" rIns="0" tIns="10080" bIns="10080" anchor="ctr"/>
          <a:p>
            <a:pPr algn="ctr">
              <a:lnSpc>
                <a:spcPct val="90000"/>
              </a:lnSpc>
            </a:pPr>
            <a:r>
              <a:rPr b="0" lang="it-IT" sz="1600" spc="-1" strike="noStrike">
                <a:solidFill>
                  <a:srgbClr val="2a3246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Qualità urbana ed equilibrio ambientale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0" name="CustomShape 2"/>
          <p:cNvSpPr/>
          <p:nvPr/>
        </p:nvSpPr>
        <p:spPr>
          <a:xfrm>
            <a:off x="3432600" y="775440"/>
            <a:ext cx="4775400" cy="974880"/>
          </a:xfrm>
          <a:prstGeom prst="chevron">
            <a:avLst>
              <a:gd name="adj" fmla="val 50000"/>
            </a:avLst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25560" rIns="0" tIns="12600" bIns="12600" anchor="ctr"/>
          <a:p>
            <a:pPr algn="ctr">
              <a:lnSpc>
                <a:spcPct val="90000"/>
              </a:lnSpc>
            </a:pPr>
            <a:r>
              <a:rPr b="0" lang="it-IT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Laboratorio cartografico, geomatica e difesa del suolo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CustomShape 3"/>
          <p:cNvSpPr/>
          <p:nvPr/>
        </p:nvSpPr>
        <p:spPr>
          <a:xfrm>
            <a:off x="696240" y="2015280"/>
            <a:ext cx="3144960" cy="1174680"/>
          </a:xfrm>
          <a:prstGeom prst="chevron">
            <a:avLst>
              <a:gd name="adj" fmla="val 5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20160" rIns="0" tIns="10080" bIns="10080" anchor="ctr"/>
          <a:p>
            <a:pPr algn="ctr">
              <a:lnSpc>
                <a:spcPct val="90000"/>
              </a:lnSpc>
            </a:pPr>
            <a:r>
              <a:rPr b="0" lang="it-IT" sz="1600" spc="-1" strike="noStrike">
                <a:solidFill>
                  <a:srgbClr val="2a3246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Riqualificazione energetica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CustomShape 4"/>
          <p:cNvSpPr/>
          <p:nvPr/>
        </p:nvSpPr>
        <p:spPr>
          <a:xfrm>
            <a:off x="3432600" y="2115000"/>
            <a:ext cx="4775400" cy="974880"/>
          </a:xfrm>
          <a:prstGeom prst="chevron">
            <a:avLst>
              <a:gd name="adj" fmla="val 50000"/>
            </a:avLst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25560" rIns="0" tIns="12600" bIns="12600" anchor="ctr"/>
          <a:p>
            <a:pPr algn="ctr">
              <a:lnSpc>
                <a:spcPct val="90000"/>
              </a:lnSpc>
            </a:pPr>
            <a:r>
              <a:rPr b="0" lang="it-IT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Laboratorio Energetico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CustomShape 5"/>
          <p:cNvSpPr/>
          <p:nvPr/>
        </p:nvSpPr>
        <p:spPr>
          <a:xfrm>
            <a:off x="696240" y="3354840"/>
            <a:ext cx="3144960" cy="1174680"/>
          </a:xfrm>
          <a:prstGeom prst="chevron">
            <a:avLst>
              <a:gd name="adj" fmla="val 5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20160" rIns="0" tIns="10080" bIns="10080" anchor="ctr"/>
          <a:p>
            <a:pPr algn="ctr">
              <a:lnSpc>
                <a:spcPct val="90000"/>
              </a:lnSpc>
            </a:pPr>
            <a:r>
              <a:rPr b="0" lang="it-IT" sz="1600" spc="-1" strike="noStrike">
                <a:solidFill>
                  <a:srgbClr val="2a3246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Recupero, salvaguardia e mantenimento in sicurezza del territorio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4" name="CustomShape 6"/>
          <p:cNvSpPr/>
          <p:nvPr/>
        </p:nvSpPr>
        <p:spPr>
          <a:xfrm>
            <a:off x="3432600" y="3454920"/>
            <a:ext cx="4775400" cy="974880"/>
          </a:xfrm>
          <a:prstGeom prst="chevron">
            <a:avLst>
              <a:gd name="adj" fmla="val 50000"/>
            </a:avLst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25560" rIns="0" tIns="12600" bIns="12600" anchor="ctr"/>
          <a:p>
            <a:pPr algn="ctr">
              <a:lnSpc>
                <a:spcPct val="90000"/>
              </a:lnSpc>
            </a:pPr>
            <a:r>
              <a:rPr b="0" lang="it-IT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Laboratorio di recupero architettonico e paesaggistico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5" name="CustomShape 7"/>
          <p:cNvSpPr/>
          <p:nvPr/>
        </p:nvSpPr>
        <p:spPr>
          <a:xfrm>
            <a:off x="696240" y="4694040"/>
            <a:ext cx="3144960" cy="1174680"/>
          </a:xfrm>
          <a:prstGeom prst="chevron">
            <a:avLst>
              <a:gd name="adj" fmla="val 5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20160" rIns="0" tIns="10080" bIns="10080" anchor="ctr"/>
          <a:p>
            <a:pPr>
              <a:lnSpc>
                <a:spcPct val="90000"/>
              </a:lnSpc>
            </a:pPr>
            <a:r>
              <a:rPr b="0" lang="it-IT" sz="1600" spc="-1" strike="noStrike">
                <a:solidFill>
                  <a:srgbClr val="2a3246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Turismo come filiera produttiva integrata: natura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b="0" lang="it-IT" sz="1600" spc="-1" strike="noStrike">
                <a:solidFill>
                  <a:srgbClr val="2a3246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(biotecnologie) cultura, industria e servizi.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CustomShape 8"/>
          <p:cNvSpPr/>
          <p:nvPr/>
        </p:nvSpPr>
        <p:spPr>
          <a:xfrm>
            <a:off x="3432600" y="4794120"/>
            <a:ext cx="4775400" cy="974880"/>
          </a:xfrm>
          <a:prstGeom prst="chevron">
            <a:avLst>
              <a:gd name="adj" fmla="val 50000"/>
            </a:avLst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25560" rIns="0" tIns="12600" bIns="12600" anchor="ctr"/>
          <a:p>
            <a:pPr algn="ctr">
              <a:lnSpc>
                <a:spcPct val="90000"/>
              </a:lnSpc>
            </a:pPr>
            <a:r>
              <a:rPr b="0" lang="it-IT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Laboratorio sulle professioni di gestione del territorio e di promozione turistica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ransition spd="med">
    <p:fade/>
  </p:transition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612720" y="582840"/>
            <a:ext cx="7918200" cy="7884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b="0" lang="it-IT" sz="4200" spc="-1" strike="noStrike">
                <a:solidFill>
                  <a:srgbClr val="ffaf03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RINGRAZIAMENTI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18" name="TextShape 2"/>
          <p:cNvSpPr txBox="1"/>
          <p:nvPr/>
        </p:nvSpPr>
        <p:spPr>
          <a:xfrm>
            <a:off x="395640" y="2044800"/>
            <a:ext cx="8424720" cy="44802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buClr>
                <a:srgbClr val="54638c"/>
              </a:buClr>
              <a:buSzPct val="90000"/>
              <a:buFont typeface="Wingdings 2" charset="2"/>
              <a:buChar char=""/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 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43080" indent="-342720">
              <a:lnSpc>
                <a:spcPct val="100000"/>
              </a:lnSpc>
              <a:buClr>
                <a:srgbClr val="54638c"/>
              </a:buClr>
              <a:buSzPct val="90000"/>
              <a:buFont typeface="Wingdings 2" charset="2"/>
              <a:buChar char=""/>
            </a:pPr>
            <a:r>
              <a:rPr b="0" lang="it-IT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GRAZIE PER L’ATTENZIONE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transition spd="med">
    <p:fade/>
  </p:transition>
  <p:timing>
    <p:tnLst>
      <p:par>
        <p:cTn id="29" dur="indefinite" restart="never" nodeType="tmRoot">
          <p:childTnLst>
            <p:seq>
              <p:cTn id="3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612720" y="582840"/>
            <a:ext cx="7918200" cy="7884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b="0" lang="it-IT" sz="4200" spc="-1" strike="noStrike">
                <a:solidFill>
                  <a:srgbClr val="ffaf03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L’inizio della storia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521640" y="2133000"/>
            <a:ext cx="8100000" cy="334008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7080">
              <a:lnSpc>
                <a:spcPct val="100000"/>
              </a:lnSpc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 </a:t>
            </a: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Avviso pubblico del MIUR per l’acquisizione di manifestazioni di interesse da parte delle istituzioni scolastiche ed educative per l’individuazione di proposte progettuali relative a laboratori territoriali per l’occupabilità da realizzare nell’ambito del Piano Nazionale Scuola Digitale 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00000"/>
              </a:lnSpc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La adesione della scuola è del </a:t>
            </a:r>
            <a:r>
              <a:rPr b="0" lang="it-IT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15/10/2015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transition spd="med">
    <p:fade/>
  </p:transition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612720" y="582840"/>
            <a:ext cx="7918200" cy="7884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b="0" lang="it-IT" sz="4200" spc="-1" strike="noStrike">
                <a:solidFill>
                  <a:srgbClr val="ffaf03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LA RETE SPEZZINA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21640" y="2133000"/>
            <a:ext cx="8100000" cy="334008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7080">
              <a:lnSpc>
                <a:spcPct val="100000"/>
              </a:lnSpc>
              <a:buClr>
                <a:srgbClr val="54638c"/>
              </a:buClr>
              <a:buSzPct val="90000"/>
              <a:buFont typeface="Wingdings 2" charset="2"/>
              <a:buChar char=""/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SCUOLE: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00000"/>
              </a:lnSpc>
              <a:buClr>
                <a:srgbClr val="54638c"/>
              </a:buClr>
              <a:buSzPct val="90000"/>
              <a:buFont typeface="Wingdings 2" charset="2"/>
              <a:buChar char=""/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ISTITUTO SUPERIORE STATALE “V.CARDARELLI” Scuola Capofila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00000"/>
              </a:lnSpc>
              <a:buClr>
                <a:srgbClr val="54638c"/>
              </a:buClr>
              <a:buSzPct val="90000"/>
              <a:buFont typeface="Wingdings 2" charset="2"/>
              <a:buChar char=""/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 </a:t>
            </a: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LICEO SCIENTIFICO “PACINOTTI”  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00000"/>
              </a:lnSpc>
              <a:buClr>
                <a:srgbClr val="54638c"/>
              </a:buClr>
              <a:buSzPct val="90000"/>
              <a:buFont typeface="Wingdings 2" charset="2"/>
              <a:buChar char=""/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- ISTITUTO SUPERIORE STATALE “EINAUDI-CHIODO” 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00000"/>
              </a:lnSpc>
              <a:buClr>
                <a:srgbClr val="54638c"/>
              </a:buClr>
              <a:buSzPct val="90000"/>
              <a:buFont typeface="Wingdings 2" charset="2"/>
              <a:buChar char=""/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- CPIA – Centro Provinciale Istruzione Adulti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transition spd="med">
    <p:fade/>
  </p:transition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612720" y="582840"/>
            <a:ext cx="7918200" cy="7884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b="0" lang="it-IT" sz="4200" spc="-1" strike="noStrike">
                <a:solidFill>
                  <a:srgbClr val="ffaf03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E ancora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521640" y="2133000"/>
            <a:ext cx="8100000" cy="334008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7080">
              <a:lnSpc>
                <a:spcPct val="100000"/>
              </a:lnSpc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enti locali – PROVINCIA  E COMUNE DELLA SPEZIA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00000"/>
              </a:lnSpc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enti pubblici - UNIVERSITA’ DEGLI STUDI DI GENOVA- Dipartimento di Scienze dell’Architettura - AUTORITA’ PORTUALE DELLA SPEZIA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00000"/>
              </a:lnSpc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enti di formazione - SCUOLA EDILE SPEZZINA - ISFORCOOP – Agenzia di Formazione - LA SPEZIA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00000"/>
              </a:lnSpc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Il progetto definitivo ha allargato ancora la rete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transition spd="med">
    <p:fade/>
  </p:transition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612720" y="582840"/>
            <a:ext cx="7918200" cy="59760"/>
          </a:xfrm>
          <a:prstGeom prst="rect">
            <a:avLst/>
          </a:prstGeom>
          <a:noFill/>
          <a:ln>
            <a:noFill/>
          </a:ln>
        </p:spPr>
        <p:txBody>
          <a:bodyPr/>
          <a:p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92" name="TextShape 2"/>
          <p:cNvSpPr txBox="1"/>
          <p:nvPr/>
        </p:nvSpPr>
        <p:spPr>
          <a:xfrm>
            <a:off x="521640" y="1357200"/>
            <a:ext cx="8100000" cy="52146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7080">
              <a:lnSpc>
                <a:spcPct val="120000"/>
              </a:lnSpc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Fondazione “ManarolaCinqueterre” ONLUS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20000"/>
              </a:lnSpc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Club Alpino Italiano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20000"/>
              </a:lnSpc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CasaClima Network La Spezia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20000"/>
              </a:lnSpc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Direzione Territoriale del Lavoro della Spezia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20000"/>
              </a:lnSpc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Confagricoltura La Spezia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20000"/>
              </a:lnSpc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Soc. Ingegneria PRO.GE.CO. s.a.s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20000"/>
              </a:lnSpc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Collegio Geometri e Geometri Laureati della Provincia della Spezia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20000"/>
              </a:lnSpc>
            </a:pPr>
            <a:r>
              <a:rPr b="0" lang="it-IT" sz="3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Parco Nazionale delle Cinque Terre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20000"/>
              </a:lnSpc>
            </a:pPr>
            <a:r>
              <a:rPr b="0" lang="it-IT" sz="3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Logica del Territorio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00000"/>
              </a:lnSpc>
            </a:pP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transition spd="med">
    <p:fade/>
  </p:transition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612720" y="582840"/>
            <a:ext cx="7918200" cy="59760"/>
          </a:xfrm>
          <a:prstGeom prst="rect">
            <a:avLst/>
          </a:prstGeom>
          <a:noFill/>
          <a:ln>
            <a:noFill/>
          </a:ln>
        </p:spPr>
        <p:txBody>
          <a:bodyPr/>
          <a:p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521640" y="1357200"/>
            <a:ext cx="8100000" cy="52146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7080">
              <a:lnSpc>
                <a:spcPct val="120000"/>
              </a:lnSpc>
            </a:pPr>
            <a:r>
              <a:rPr b="0" lang="it-IT" sz="25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CIA – Confederazione Italiana Agricoltori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20000"/>
              </a:lnSpc>
            </a:pPr>
            <a:r>
              <a:rPr b="0" lang="it-IT" sz="25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@esseffe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20000"/>
              </a:lnSpc>
            </a:pPr>
            <a:r>
              <a:rPr b="0" lang="it-IT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La Piccola Matita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20000"/>
              </a:lnSpc>
            </a:pPr>
            <a:r>
              <a:rPr b="0" lang="it-IT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ANCE – La Spezia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20000"/>
              </a:lnSpc>
            </a:pPr>
            <a:r>
              <a:rPr b="0" lang="it-IT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Camera di Commercio- La Spezia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20000"/>
              </a:lnSpc>
            </a:pPr>
            <a:r>
              <a:rPr b="0" lang="it-IT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Università di Pisa DESTEC Dipartimento di Ingegneria dell’Energia, dei Sistemi del Territorio e delle Costruzioni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20000"/>
              </a:lnSpc>
            </a:pPr>
            <a:r>
              <a:rPr b="0" lang="it-IT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Università diGenova DIME Scuola Politecnica Dipartimento di Ingegneria Meccanica, Energetica, Gestionale e dei Trasporti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20000"/>
              </a:lnSpc>
            </a:pPr>
            <a:r>
              <a:rPr b="0" lang="it-IT" sz="2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INVG Istituto Nazionale di Geofisica e Vulcanologia 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00000"/>
              </a:lnSpc>
            </a:pP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transition spd="med">
    <p:fade/>
  </p:transition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612720" y="582840"/>
            <a:ext cx="7918200" cy="7884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b="0" lang="it-IT" sz="4200" spc="-1" strike="noStrike">
                <a:solidFill>
                  <a:srgbClr val="ffaf03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CAMBIO DELLA GUARDIA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521640" y="2133000"/>
            <a:ext cx="8100000" cy="334008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7080">
              <a:lnSpc>
                <a:spcPct val="100000"/>
              </a:lnSpc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La D.S.Sonia Carletti che ha fortemente voluto e realizzato il progetto, coadiuvata da un gruppo di lavoro formato da docenti e ATA, presenta alla stampa il progetto il 16 luglio 2016 e lo definisce “il mio regalo prima del pensionamento” lascia per felice quiescenza il 31 agosto 2016. Il 1 settembre 2016 subentra la D.S. Sara Cecchini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transition spd="med">
    <p:fade/>
  </p:transition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612720" y="582840"/>
            <a:ext cx="7918200" cy="7884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b="0" lang="it-IT" sz="4200" spc="-1" strike="noStrike">
                <a:solidFill>
                  <a:srgbClr val="ffaf03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PRIMI PASSI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98" name="TextShape 2"/>
          <p:cNvSpPr txBox="1"/>
          <p:nvPr/>
        </p:nvSpPr>
        <p:spPr>
          <a:xfrm>
            <a:off x="521640" y="1571760"/>
            <a:ext cx="8100000" cy="485748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7080">
              <a:lnSpc>
                <a:spcPct val="100000"/>
              </a:lnSpc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Settembre – Ottobre 2016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00000"/>
              </a:lnSpc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Convenzione quadro con tutti gli enti coinvolti in cui si chiariscono i compiti e le competenze di ognuno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00000"/>
              </a:lnSpc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Creazione di un Comitato di gestione formato attualmente da  docenti interni: Proff.Laminetti, Sciacca e Missadin e  esperti esterni: Arch. Rollandi (Fondazione Manarola), Dott.ssa Lucchini (Ance), Dott. D’Imporzano (Collegio dei geometri) e Arch. Piccinelli (docente Cardarelli in quiescenza)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00000"/>
              </a:lnSpc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Segretaria delle sedute: prof.ssa Scapazzoni; Membri di diritto: D.S. e Dsga, signora Cecere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00000"/>
              </a:lnSpc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Dal novembre 2016 al luglio 2017: completamento acquisti per la prima tranche di finanziamenti e analisi dei progetti presentati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00000"/>
              </a:lnSpc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Primavera 2017: avvio dei primi progetti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080">
              <a:lnSpc>
                <a:spcPct val="100000"/>
              </a:lnSpc>
            </a:pP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transition spd="med">
    <p:fade/>
  </p:transition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612720" y="582840"/>
            <a:ext cx="7918200" cy="7884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b="0" lang="it-IT" sz="4200" spc="-1" strike="noStrike">
                <a:solidFill>
                  <a:srgbClr val="ffaf03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IDEA DEL PROGETTO</a:t>
            </a:r>
            <a:endParaRPr b="0" lang="it-IT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00" name="TextShape 2"/>
          <p:cNvSpPr txBox="1"/>
          <p:nvPr/>
        </p:nvSpPr>
        <p:spPr>
          <a:xfrm>
            <a:off x="521640" y="2133000"/>
            <a:ext cx="8100000" cy="334008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7080">
              <a:lnSpc>
                <a:spcPct val="100000"/>
              </a:lnSpc>
            </a:pPr>
            <a:r>
              <a:rPr b="0" lang="it-IT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Realizzazione di  laboratori pluridisciplinari, adeguatamente strutturati, che rispondano ad una duplice funzione di orientamento alla didattica e alla formazione per l’occupazione.</a:t>
            </a:r>
            <a:endParaRPr b="0" lang="it-IT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transition spd="med">
    <p:fade/>
  </p:transition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Crepuscolo.thmx</Template>
  <TotalTime>243</TotalTime>
  <Application>LibreOffice/5.1.1.3$Windows_x86 LibreOffice_project/89f508ef3ecebd2cfb8e1def0f0ba9a803b88a6d</Application>
  <Words>771</Words>
  <Paragraphs>76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2016-07-14T15:29:28Z</dcterms:created>
  <dc:creator>Giulia Giammori</dc:creator>
  <dc:description/>
  <dc:language>it-IT</dc:language>
  <cp:lastModifiedBy/>
  <dcterms:modified xsi:type="dcterms:W3CDTF">2020-01-25T10:41:43Z</dcterms:modified>
  <cp:revision>56</cp:revision>
  <dc:subject/>
  <dc:title>LABORATORIO TERRITORIALE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Presentazione su schermo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16</vt:i4>
  </property>
</Properties>
</file>