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7" r:id="rId3"/>
    <p:sldId id="268" r:id="rId4"/>
    <p:sldId id="269" r:id="rId5"/>
    <p:sldId id="270" r:id="rId6"/>
    <p:sldId id="277" r:id="rId7"/>
    <p:sldId id="271" r:id="rId8"/>
    <p:sldId id="272" r:id="rId9"/>
    <p:sldId id="273" r:id="rId10"/>
    <p:sldId id="278" r:id="rId11"/>
    <p:sldId id="275" r:id="rId12"/>
    <p:sldId id="276" r:id="rId13"/>
    <p:sldId id="281" r:id="rId14"/>
    <p:sldId id="279" r:id="rId15"/>
    <p:sldId id="280" r:id="rId16"/>
    <p:sldId id="282" r:id="rId17"/>
    <p:sldId id="283" r:id="rId18"/>
    <p:sldId id="286" r:id="rId19"/>
    <p:sldId id="287" r:id="rId20"/>
    <p:sldId id="290" r:id="rId21"/>
    <p:sldId id="292" r:id="rId22"/>
    <p:sldId id="291" r:id="rId23"/>
    <p:sldId id="293" r:id="rId24"/>
    <p:sldId id="294" r:id="rId25"/>
    <p:sldId id="295" r:id="rId26"/>
    <p:sldId id="296" r:id="rId27"/>
    <p:sldId id="297" r:id="rId28"/>
    <p:sldId id="304" r:id="rId29"/>
    <p:sldId id="302" r:id="rId30"/>
    <p:sldId id="306" r:id="rId31"/>
    <p:sldId id="307" r:id="rId32"/>
    <p:sldId id="308" r:id="rId33"/>
    <p:sldId id="309" r:id="rId3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110" d="100"/>
          <a:sy n="110" d="100"/>
        </p:scale>
        <p:origin x="165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8528" y="31080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84D35-8F9B-4921-B3E0-159402A071AC}" type="datetimeFigureOut">
              <a:rPr lang="it-IT" smtClean="0"/>
              <a:t>14/11/2018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588" y="6016286"/>
            <a:ext cx="8712968" cy="826186"/>
          </a:xfrm>
        </p:spPr>
        <p:txBody>
          <a:bodyPr/>
          <a:lstStyle>
            <a:lvl1pPr>
              <a:defRPr sz="1200">
                <a:solidFill>
                  <a:srgbClr val="FF3300"/>
                </a:solidFill>
              </a:defRPr>
            </a:lvl1pPr>
          </a:lstStyle>
          <a:p>
            <a:r>
              <a:rPr lang="it-IT" b="1" dirty="0" smtClean="0"/>
              <a:t>Istituto Superiore Statale “Vincenzo Cardarelli”</a:t>
            </a:r>
          </a:p>
          <a:p>
            <a:endParaRPr lang="it-IT" dirty="0" smtClean="0"/>
          </a:p>
          <a:p>
            <a:r>
              <a:rPr lang="it-IT" b="1" dirty="0" smtClean="0">
                <a:solidFill>
                  <a:srgbClr val="002060"/>
                </a:solidFill>
              </a:rPr>
              <a:t>Istituto Tecnico Costruzioni Ambiente e Territorio - Liceo Artistico -  Liceo Musicale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FDA82-43AF-4941-B50B-0019DC993D4E}" type="slidenum">
              <a:rPr lang="it-IT" smtClean="0"/>
              <a:t>‹N›</a:t>
            </a:fld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68" y="404664"/>
            <a:ext cx="1368152" cy="12655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84D35-8F9B-4921-B3E0-159402A071AC}" type="datetimeFigureOut">
              <a:rPr lang="it-IT" smtClean="0"/>
              <a:t>14/11/2018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FDA82-43AF-4941-B50B-0019DC993D4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84D35-8F9B-4921-B3E0-159402A071AC}" type="datetimeFigureOut">
              <a:rPr lang="it-IT" smtClean="0"/>
              <a:t>14/11/2018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FDA82-43AF-4941-B50B-0019DC993D4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84D35-8F9B-4921-B3E0-159402A071AC}" type="datetimeFigureOut">
              <a:rPr lang="it-IT" smtClean="0"/>
              <a:t>14/11/2018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FDA82-43AF-4941-B50B-0019DC993D4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84D35-8F9B-4921-B3E0-159402A071AC}" type="datetimeFigureOut">
              <a:rPr lang="it-IT" smtClean="0"/>
              <a:t>14/11/2018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FDA82-43AF-4941-B50B-0019DC993D4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84D35-8F9B-4921-B3E0-159402A071AC}" type="datetimeFigureOut">
              <a:rPr lang="it-IT" smtClean="0"/>
              <a:t>14/11/2018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FDA82-43AF-4941-B50B-0019DC993D4E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84D35-8F9B-4921-B3E0-159402A071AC}" type="datetimeFigureOut">
              <a:rPr lang="it-IT" smtClean="0"/>
              <a:t>14/11/2018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FDA82-43AF-4941-B50B-0019DC993D4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84D35-8F9B-4921-B3E0-159402A071AC}" type="datetimeFigureOut">
              <a:rPr lang="it-IT" smtClean="0"/>
              <a:t>14/11/2018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FDA82-43AF-4941-B50B-0019DC993D4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84D35-8F9B-4921-B3E0-159402A071AC}" type="datetimeFigureOut">
              <a:rPr lang="it-IT" smtClean="0"/>
              <a:t>14/11/2018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FDA82-43AF-4941-B50B-0019DC993D4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84D35-8F9B-4921-B3E0-159402A071AC}" type="datetimeFigureOut">
              <a:rPr lang="it-IT" smtClean="0"/>
              <a:t>14/11/2018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FFDA82-43AF-4941-B50B-0019DC993D4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84D35-8F9B-4921-B3E0-159402A071AC}" type="datetimeFigureOut">
              <a:rPr lang="it-IT" smtClean="0"/>
              <a:t>14/11/2018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FDA82-43AF-4941-B50B-0019DC993D4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3184D35-8F9B-4921-B3E0-159402A071AC}" type="datetimeFigureOut">
              <a:rPr lang="it-IT" smtClean="0"/>
              <a:t>14/11/2018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FAFFDA82-43AF-4941-B50B-0019DC993D4E}" type="slidenum">
              <a:rPr lang="it-IT" smtClean="0"/>
              <a:t>‹N›</a:t>
            </a:fld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47" y="255092"/>
            <a:ext cx="1448299" cy="133967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titutocardarelli.gov.it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titutocardarelli.gov.it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istitutocardarelli.gov.it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titutocardarelli.gov.it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titutocardarelli.gov.it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titutocardarelli.gov.it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titutocardarelli.gov.it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titutocardarelli.gov.it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titutocardarelli.gov.it/" TargetMode="External"/><Relationship Id="rId2" Type="http://schemas.openxmlformats.org/officeDocument/2006/relationships/hyperlink" Target="https://youtu.be/AFQF3WwssOc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titutocardarelli.gov.it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titutocardarelli.gov.it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titutocardarelli.gov.it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titutocardarelli.gov.it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titutocardarelli.gov.it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titutocardarelli.gov.it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istitutocardarelli.gov.it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titutocardarelli.gov.it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istitutocardarelli.gov.it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titutocardarelli.gov.it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titutocardarelli.gov.it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titutocardarelli.gov.it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istitutocardarelli.gov.it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titutocardarelli.gov.it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istitutocardarelli.gov.it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istitutocardarelli.gov.it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istitutocardarelli.gov.it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istitutocardarelli.gov.it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titutocardarelli.gov.it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istitutocardarelli.gov.it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titutocardarelli.gov.it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istitutocardarelli.gov.it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istitutocardarelli.gov.it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titutocardarelli.gov.it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35844" y="568510"/>
            <a:ext cx="7344816" cy="1276314"/>
          </a:xfrm>
        </p:spPr>
        <p:txBody>
          <a:bodyPr/>
          <a:lstStyle/>
          <a:p>
            <a:pPr algn="ctr"/>
            <a:r>
              <a:rPr lang="it-IT" sz="16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Istituto </a:t>
            </a:r>
            <a:r>
              <a:rPr lang="it-IT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 Superiore  Statale  “</a:t>
            </a:r>
            <a:r>
              <a:rPr lang="it-IT" sz="16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Vincenzo Cardarelli</a:t>
            </a:r>
            <a:r>
              <a:rPr lang="it-IT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”</a:t>
            </a:r>
            <a:br>
              <a:rPr lang="it-IT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</a:br>
            <a:r>
              <a:rPr lang="it-IT" b="1" dirty="0">
                <a:solidFill>
                  <a:srgbClr val="002060"/>
                </a:solidFill>
                <a:latin typeface="+mn-lt"/>
              </a:rPr>
              <a:t/>
            </a:r>
            <a:br>
              <a:rPr lang="it-IT" b="1" dirty="0">
                <a:solidFill>
                  <a:srgbClr val="002060"/>
                </a:solidFill>
                <a:latin typeface="+mn-lt"/>
              </a:rPr>
            </a:br>
            <a:endParaRPr lang="it-IT" dirty="0">
              <a:latin typeface="+mn-lt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-292916" y="2204864"/>
            <a:ext cx="96974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Laboratori Territoriali per l’</a:t>
            </a:r>
            <a:r>
              <a:rPr lang="it-IT" sz="2800" b="1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O</a:t>
            </a:r>
            <a:r>
              <a:rPr lang="it-IT" sz="2800" b="1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ccupabilità</a:t>
            </a:r>
            <a:r>
              <a:rPr lang="it-IT" sz="28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 </a:t>
            </a:r>
          </a:p>
          <a:p>
            <a:pPr algn="ctr"/>
            <a:endParaRPr lang="it-IT" sz="28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</a:endParaRPr>
          </a:p>
          <a:p>
            <a:pPr algn="ctr"/>
            <a:r>
              <a:rPr lang="it-IT" sz="2800" b="1" dirty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I</a:t>
            </a:r>
            <a:r>
              <a:rPr lang="it-IT" sz="28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nnovazione, Formazione, </a:t>
            </a:r>
          </a:p>
          <a:p>
            <a:pPr algn="ctr"/>
            <a:r>
              <a:rPr lang="it-IT" sz="2800" b="1" dirty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R</a:t>
            </a:r>
            <a:r>
              <a:rPr lang="it-IT" sz="28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ecupero e </a:t>
            </a:r>
          </a:p>
          <a:p>
            <a:pPr algn="ctr"/>
            <a:r>
              <a:rPr lang="it-IT" sz="28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Valorizzazione del Territorio</a:t>
            </a:r>
          </a:p>
          <a:p>
            <a:endParaRPr lang="it-IT" sz="36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779456" y="908720"/>
            <a:ext cx="66575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Istituto Tecnico Costruzioni Ambiente e Territorio C.A.T </a:t>
            </a:r>
            <a:br>
              <a:rPr lang="it-IT" sz="16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</a:br>
            <a:r>
              <a:rPr lang="it-IT" sz="16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  Liceo Artistico -  Liceo Musicale</a:t>
            </a:r>
            <a:endParaRPr lang="it-IT" sz="1600" dirty="0">
              <a:solidFill>
                <a:srgbClr val="FF3300"/>
              </a:solidFill>
            </a:endParaRPr>
          </a:p>
        </p:txBody>
      </p:sp>
      <p:sp>
        <p:nvSpPr>
          <p:cNvPr id="8" name="CasellaDiTesto 7">
            <a:hlinkClick r:id="rId2"/>
          </p:cNvPr>
          <p:cNvSpPr txBox="1"/>
          <p:nvPr/>
        </p:nvSpPr>
        <p:spPr>
          <a:xfrm>
            <a:off x="3230927" y="6309320"/>
            <a:ext cx="26821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www.istitutocardarelli.gov.it</a:t>
            </a:r>
            <a:endParaRPr lang="it-IT" sz="1200" b="1" dirty="0">
              <a:solidFill>
                <a:srgbClr val="002060"/>
              </a:solidFill>
              <a:latin typeface="Verdana" pitchFamily="34" charset="0"/>
              <a:ea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54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7584" y="1256177"/>
            <a:ext cx="7936935" cy="357984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</a:pPr>
            <a:endParaRPr lang="it-IT" kern="15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Tahoma"/>
            </a:endParaRPr>
          </a:p>
          <a:p>
            <a:pPr>
              <a:buFont typeface="Arial" pitchFamily="34" charset="0"/>
              <a:buChar char="•"/>
            </a:pPr>
            <a:r>
              <a:rPr lang="it-IT" sz="2000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Recupero</a:t>
            </a:r>
            <a:r>
              <a:rPr lang="it-IT" sz="2000" dirty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, salvaguardia e mantenimento in sicurezza del </a:t>
            </a:r>
            <a:r>
              <a:rPr lang="it-IT" sz="2000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territorio</a:t>
            </a:r>
          </a:p>
          <a:p>
            <a:pPr marL="1262063" indent="0"/>
            <a:r>
              <a:rPr lang="it-IT" sz="18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Laboratorio </a:t>
            </a:r>
            <a:r>
              <a:rPr lang="it-IT" sz="18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di recupero architettonico e </a:t>
            </a:r>
            <a:r>
              <a:rPr lang="it-IT" sz="18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paesaggistico</a:t>
            </a:r>
          </a:p>
          <a:p>
            <a:pPr marL="1262063" indent="0"/>
            <a:endParaRPr lang="it-IT" sz="1800" dirty="0">
              <a:solidFill>
                <a:srgbClr val="002060"/>
              </a:solidFill>
              <a:latin typeface="Verdana" pitchFamily="34" charset="0"/>
              <a:ea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2000" dirty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Turismo come filiera produttiva integrata: natura, cultura, industria e </a:t>
            </a:r>
            <a:r>
              <a:rPr lang="it-IT" sz="2000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servizi</a:t>
            </a:r>
          </a:p>
          <a:p>
            <a:pPr marL="1257300" indent="0"/>
            <a:r>
              <a:rPr lang="it-IT" sz="18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Laboratorio </a:t>
            </a:r>
            <a:r>
              <a:rPr lang="it-IT" sz="18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sulle professioni di gestione del territorio e di promozione </a:t>
            </a:r>
            <a:r>
              <a:rPr lang="it-IT" sz="18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turistica</a:t>
            </a:r>
            <a:endParaRPr lang="it-IT" sz="1800" dirty="0">
              <a:solidFill>
                <a:srgbClr val="002060"/>
              </a:solidFill>
              <a:latin typeface="Verdana" pitchFamily="34" charset="0"/>
              <a:ea typeface="Verdana" pitchFamily="34" charset="0"/>
            </a:endParaRPr>
          </a:p>
          <a:p>
            <a:pPr>
              <a:buFont typeface="Arial" pitchFamily="34" charset="0"/>
              <a:buChar char="•"/>
            </a:pPr>
            <a:endParaRPr lang="it-IT" dirty="0" smtClean="0">
              <a:solidFill>
                <a:srgbClr val="FF3300"/>
              </a:solidFill>
              <a:latin typeface="Verdana" pitchFamily="34" charset="0"/>
              <a:ea typeface="Verdana" pitchFamily="34" charset="0"/>
            </a:endParaRPr>
          </a:p>
          <a:p>
            <a:pPr>
              <a:buFont typeface="Arial" pitchFamily="34" charset="0"/>
              <a:buChar char="•"/>
            </a:pPr>
            <a:endParaRPr lang="it-IT" dirty="0">
              <a:solidFill>
                <a:srgbClr val="FF3300"/>
              </a:solidFill>
              <a:latin typeface="Verdana" pitchFamily="34" charset="0"/>
              <a:ea typeface="Verdana" pitchFamily="34" charset="0"/>
            </a:endParaRPr>
          </a:p>
          <a:p>
            <a:pPr>
              <a:buFont typeface="Arial" pitchFamily="34" charset="0"/>
              <a:buChar char="•"/>
            </a:pPr>
            <a:endParaRPr lang="it-IT" dirty="0" smtClean="0">
              <a:solidFill>
                <a:srgbClr val="FF3300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789763" y="5986154"/>
            <a:ext cx="55644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Laboratori Territoriali per </a:t>
            </a:r>
            <a:r>
              <a:rPr lang="it-IT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l’</a:t>
            </a:r>
            <a:r>
              <a:rPr lang="it-IT" b="1" dirty="0" err="1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O</a:t>
            </a:r>
            <a:r>
              <a:rPr lang="it-IT" b="1" dirty="0" err="1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ccupabilità</a:t>
            </a:r>
            <a:r>
              <a:rPr lang="it-IT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 </a:t>
            </a:r>
            <a:endParaRPr lang="it-IT" b="1" dirty="0">
              <a:solidFill>
                <a:srgbClr val="FF3300"/>
              </a:solidFill>
              <a:latin typeface="Verdana" pitchFamily="34" charset="0"/>
              <a:ea typeface="Verdana" pitchFamily="34" charset="0"/>
            </a:endParaRPr>
          </a:p>
          <a:p>
            <a:endParaRPr lang="it-IT" sz="3600" b="1" dirty="0">
              <a:solidFill>
                <a:srgbClr val="000000"/>
              </a:solidFill>
            </a:endParaRPr>
          </a:p>
        </p:txBody>
      </p:sp>
      <p:sp>
        <p:nvSpPr>
          <p:cNvPr id="5" name="CasellaDiTesto 4">
            <a:hlinkClick r:id="rId2"/>
          </p:cNvPr>
          <p:cNvSpPr txBox="1"/>
          <p:nvPr/>
        </p:nvSpPr>
        <p:spPr>
          <a:xfrm>
            <a:off x="3230927" y="6309320"/>
            <a:ext cx="26821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www.istitutocardarelli.gov.it</a:t>
            </a:r>
            <a:endParaRPr lang="it-IT" sz="1200" b="1" dirty="0">
              <a:solidFill>
                <a:srgbClr val="002060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907704" y="750432"/>
            <a:ext cx="66575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Istituto Tecnico Costruzioni Ambiente e Territorio C.A.T </a:t>
            </a:r>
            <a:br>
              <a:rPr lang="it-IT" sz="16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</a:br>
            <a:r>
              <a:rPr lang="it-IT" sz="16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  Liceo Artistico -  Liceo Musicale</a:t>
            </a:r>
            <a:endParaRPr lang="it-IT" sz="1600" dirty="0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1653572" y="404662"/>
            <a:ext cx="7344816" cy="12763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Istituto  Superiore  Statale  “Vincenzo Cardarelli”</a:t>
            </a:r>
            <a:br>
              <a:rPr lang="it-IT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</a:br>
            <a:r>
              <a:rPr lang="it-IT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it-IT" b="1" dirty="0" smtClean="0">
                <a:solidFill>
                  <a:srgbClr val="002060"/>
                </a:solidFill>
                <a:latin typeface="+mn-lt"/>
              </a:rPr>
            </a:br>
            <a:endParaRPr lang="it-IT" dirty="0">
              <a:latin typeface="+mn-lt"/>
            </a:endParaRPr>
          </a:p>
        </p:txBody>
      </p:sp>
      <p:sp>
        <p:nvSpPr>
          <p:cNvPr id="2" name="Freccia a destra 1"/>
          <p:cNvSpPr/>
          <p:nvPr/>
        </p:nvSpPr>
        <p:spPr>
          <a:xfrm>
            <a:off x="1325481" y="2610620"/>
            <a:ext cx="681974" cy="24231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a destra 7"/>
          <p:cNvSpPr/>
          <p:nvPr/>
        </p:nvSpPr>
        <p:spPr>
          <a:xfrm>
            <a:off x="1369746" y="4266804"/>
            <a:ext cx="681974" cy="24231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937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40383" y="1049400"/>
            <a:ext cx="7520940" cy="357984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</a:pPr>
            <a:endParaRPr lang="it-IT" sz="1800" kern="150" dirty="0">
              <a:solidFill>
                <a:srgbClr val="002060"/>
              </a:solidFill>
              <a:latin typeface="Verdana"/>
              <a:ea typeface="SimSun"/>
              <a:cs typeface="Tahoma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</a:pPr>
            <a:r>
              <a:rPr lang="it-IT" sz="1800" b="0" kern="150" dirty="0" smtClean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.</a:t>
            </a:r>
            <a:endParaRPr lang="it-IT" sz="1800" b="0" kern="150" dirty="0" smtClean="0">
              <a:solidFill>
                <a:srgbClr val="002060"/>
              </a:solidFill>
              <a:latin typeface="Liberation Serif"/>
              <a:ea typeface="SimSun"/>
              <a:cs typeface="Mangal"/>
            </a:endParaRPr>
          </a:p>
          <a:p>
            <a:pPr algn="just"/>
            <a:endParaRPr lang="it-IT" sz="18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789763" y="5986154"/>
            <a:ext cx="55644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Laboratori Territoriali per </a:t>
            </a:r>
            <a:r>
              <a:rPr lang="it-IT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l’</a:t>
            </a:r>
            <a:r>
              <a:rPr lang="it-IT" b="1" dirty="0" err="1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O</a:t>
            </a:r>
            <a:r>
              <a:rPr lang="it-IT" b="1" dirty="0" err="1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ccupabilità</a:t>
            </a:r>
            <a:r>
              <a:rPr lang="it-IT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 </a:t>
            </a:r>
            <a:endParaRPr lang="it-IT" b="1" dirty="0">
              <a:solidFill>
                <a:srgbClr val="FF3300"/>
              </a:solidFill>
              <a:latin typeface="Verdana" pitchFamily="34" charset="0"/>
              <a:ea typeface="Verdana" pitchFamily="34" charset="0"/>
            </a:endParaRPr>
          </a:p>
          <a:p>
            <a:endParaRPr lang="it-IT" sz="3600" b="1" dirty="0">
              <a:solidFill>
                <a:srgbClr val="000000"/>
              </a:solidFill>
            </a:endParaRPr>
          </a:p>
        </p:txBody>
      </p:sp>
      <p:sp>
        <p:nvSpPr>
          <p:cNvPr id="5" name="CasellaDiTesto 4">
            <a:hlinkClick r:id="rId2"/>
          </p:cNvPr>
          <p:cNvSpPr txBox="1"/>
          <p:nvPr/>
        </p:nvSpPr>
        <p:spPr>
          <a:xfrm>
            <a:off x="3230927" y="6309320"/>
            <a:ext cx="26821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www.istitutocardarelli.gov.it</a:t>
            </a:r>
            <a:endParaRPr lang="it-IT" sz="1200" b="1" dirty="0">
              <a:solidFill>
                <a:srgbClr val="002060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907704" y="750432"/>
            <a:ext cx="66575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Istituto Tecnico Costruzioni Ambiente e Territorio C.A.T </a:t>
            </a:r>
            <a:br>
              <a:rPr lang="it-IT" sz="16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</a:br>
            <a:r>
              <a:rPr lang="it-IT" sz="16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  Liceo Artistico -  Liceo Musicale</a:t>
            </a:r>
            <a:endParaRPr lang="it-IT" sz="1600" dirty="0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1653572" y="404662"/>
            <a:ext cx="7344816" cy="12763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Istituto  Superiore  Statale  “Vincenzo Cardarelli”</a:t>
            </a:r>
            <a:br>
              <a:rPr lang="it-IT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</a:br>
            <a:r>
              <a:rPr lang="it-IT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it-IT" b="1" dirty="0" smtClean="0">
                <a:solidFill>
                  <a:srgbClr val="002060"/>
                </a:solidFill>
                <a:latin typeface="+mn-lt"/>
              </a:rPr>
            </a:br>
            <a:endParaRPr lang="it-IT" dirty="0">
              <a:latin typeface="+mn-lt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08079" y="1680976"/>
            <a:ext cx="91879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it-IT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Corso: </a:t>
            </a:r>
            <a:r>
              <a:rPr lang="it-IT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“Progettazione </a:t>
            </a:r>
            <a:r>
              <a:rPr lang="it-IT" b="1" i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architettonica e monitoraggio ambientale </a:t>
            </a:r>
            <a:endParaRPr lang="it-IT" b="1" i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</a:endParaRPr>
          </a:p>
          <a:p>
            <a:pPr algn="ctr"/>
            <a:r>
              <a:rPr lang="it-IT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mediante </a:t>
            </a:r>
            <a:r>
              <a:rPr lang="it-IT" b="1" i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tecniche informatiche”</a:t>
            </a:r>
            <a:endParaRPr lang="it-IT" i="1" dirty="0">
              <a:solidFill>
                <a:srgbClr val="002060"/>
              </a:solidFill>
              <a:latin typeface="Verdana" pitchFamily="34" charset="0"/>
              <a:ea typeface="Verdana" pitchFamily="34" charset="0"/>
            </a:endParaRPr>
          </a:p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571999" y="3284984"/>
            <a:ext cx="553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foto</a:t>
            </a:r>
            <a:endParaRPr lang="it-IT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93" b="31498"/>
          <a:stretch/>
        </p:blipFill>
        <p:spPr>
          <a:xfrm>
            <a:off x="2191806" y="2409302"/>
            <a:ext cx="4760385" cy="249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8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11530" y="1988840"/>
            <a:ext cx="7520940" cy="357984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</a:pPr>
            <a:endParaRPr lang="it-IT" sz="1800" kern="150" dirty="0">
              <a:solidFill>
                <a:srgbClr val="002060"/>
              </a:solidFill>
              <a:latin typeface="Verdana"/>
              <a:ea typeface="SimSun"/>
              <a:cs typeface="Tahoma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</a:pPr>
            <a:r>
              <a:rPr lang="it-IT" sz="1800" b="0" kern="150" dirty="0" smtClean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Si tratta di un percorso </a:t>
            </a:r>
            <a:r>
              <a:rPr lang="it-IT" sz="1800" b="0" kern="150" dirty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di formazione altamente specifico</a:t>
            </a:r>
            <a:r>
              <a:rPr lang="it-IT" sz="1800" b="0" kern="150" dirty="0" smtClean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, già avviato, </a:t>
            </a:r>
            <a:r>
              <a:rPr lang="it-IT" sz="1800" b="0" kern="150" dirty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rivolto agli iscritti al corso Serale del CAT, con </a:t>
            </a:r>
            <a:r>
              <a:rPr lang="it-IT" sz="1800" kern="150" dirty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docenti di comprovata esperienza e  certificati in materia</a:t>
            </a:r>
            <a:r>
              <a:rPr lang="it-IT" sz="1800" b="0" kern="150" dirty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, svolto con l’ausilio di </a:t>
            </a:r>
            <a:r>
              <a:rPr lang="it-IT" sz="1800" kern="150" dirty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strumentazioni informatiche avanzate </a:t>
            </a:r>
            <a:r>
              <a:rPr lang="it-IT" sz="1800" b="0" kern="150" dirty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in </a:t>
            </a:r>
            <a:r>
              <a:rPr lang="it-IT" sz="1800" kern="150" dirty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aule </a:t>
            </a:r>
            <a:r>
              <a:rPr lang="it-IT" sz="1800" b="0" kern="150" dirty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dotate delle più </a:t>
            </a:r>
            <a:r>
              <a:rPr lang="it-IT" sz="1800" kern="150" dirty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moderne attrezzature</a:t>
            </a:r>
            <a:r>
              <a:rPr lang="it-IT" sz="1800" b="0" kern="150" dirty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. </a:t>
            </a:r>
            <a:endParaRPr lang="it-IT" sz="1800" b="0" kern="150" dirty="0" smtClean="0">
              <a:solidFill>
                <a:srgbClr val="002060"/>
              </a:solidFill>
              <a:latin typeface="Liberation Serif"/>
              <a:ea typeface="SimSun"/>
              <a:cs typeface="Mangal"/>
            </a:endParaRPr>
          </a:p>
          <a:p>
            <a:pPr algn="just"/>
            <a:endParaRPr lang="it-IT" sz="18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789763" y="5986154"/>
            <a:ext cx="55644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Laboratori Territoriali per </a:t>
            </a:r>
            <a:r>
              <a:rPr lang="it-IT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l’</a:t>
            </a:r>
            <a:r>
              <a:rPr lang="it-IT" b="1" dirty="0" err="1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O</a:t>
            </a:r>
            <a:r>
              <a:rPr lang="it-IT" b="1" dirty="0" err="1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ccupabilità</a:t>
            </a:r>
            <a:r>
              <a:rPr lang="it-IT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 </a:t>
            </a:r>
            <a:endParaRPr lang="it-IT" b="1" dirty="0">
              <a:solidFill>
                <a:srgbClr val="FF3300"/>
              </a:solidFill>
              <a:latin typeface="Verdana" pitchFamily="34" charset="0"/>
              <a:ea typeface="Verdana" pitchFamily="34" charset="0"/>
            </a:endParaRPr>
          </a:p>
          <a:p>
            <a:endParaRPr lang="it-IT" sz="3600" b="1" dirty="0">
              <a:solidFill>
                <a:srgbClr val="000000"/>
              </a:solidFill>
            </a:endParaRPr>
          </a:p>
        </p:txBody>
      </p:sp>
      <p:sp>
        <p:nvSpPr>
          <p:cNvPr id="5" name="CasellaDiTesto 4">
            <a:hlinkClick r:id="rId2"/>
          </p:cNvPr>
          <p:cNvSpPr txBox="1"/>
          <p:nvPr/>
        </p:nvSpPr>
        <p:spPr>
          <a:xfrm>
            <a:off x="3230927" y="6309320"/>
            <a:ext cx="26821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www.istitutocardarelli.gov.it</a:t>
            </a:r>
            <a:endParaRPr lang="it-IT" sz="1200" b="1" dirty="0">
              <a:solidFill>
                <a:srgbClr val="002060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907704" y="750432"/>
            <a:ext cx="66575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Istituto Tecnico Costruzioni Ambiente e Territorio C.A.T </a:t>
            </a:r>
            <a:br>
              <a:rPr lang="it-IT" sz="16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</a:br>
            <a:r>
              <a:rPr lang="it-IT" sz="16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  Liceo Artistico -  Liceo Musicale</a:t>
            </a:r>
            <a:endParaRPr lang="it-IT" sz="1600" dirty="0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1653572" y="404662"/>
            <a:ext cx="7344816" cy="12763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Istituto  Superiore  Statale  “Vincenzo Cardarelli”</a:t>
            </a:r>
            <a:br>
              <a:rPr lang="it-IT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</a:br>
            <a:r>
              <a:rPr lang="it-IT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it-IT" b="1" dirty="0" smtClean="0">
                <a:solidFill>
                  <a:srgbClr val="002060"/>
                </a:solidFill>
                <a:latin typeface="+mn-lt"/>
              </a:rPr>
            </a:br>
            <a:endParaRPr lang="it-IT" dirty="0">
              <a:latin typeface="+mn-lt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92802" y="1680976"/>
            <a:ext cx="91879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it-IT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Corso: </a:t>
            </a:r>
            <a:r>
              <a:rPr lang="it-IT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“Progettazione </a:t>
            </a:r>
            <a:r>
              <a:rPr lang="it-IT" b="1" i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architettonica e monitoraggio ambientale </a:t>
            </a:r>
            <a:endParaRPr lang="it-IT" b="1" i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</a:endParaRPr>
          </a:p>
          <a:p>
            <a:pPr algn="ctr"/>
            <a:r>
              <a:rPr lang="it-IT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mediante </a:t>
            </a:r>
            <a:r>
              <a:rPr lang="it-IT" b="1" i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tecniche informatiche”</a:t>
            </a:r>
            <a:endParaRPr lang="it-IT" i="1" dirty="0">
              <a:solidFill>
                <a:srgbClr val="002060"/>
              </a:solidFill>
              <a:latin typeface="Verdana" pitchFamily="34" charset="0"/>
              <a:ea typeface="Verdana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318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11529" y="1663781"/>
            <a:ext cx="7520940" cy="357984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</a:pPr>
            <a:endParaRPr lang="it-IT" sz="1800" kern="150" dirty="0" smtClean="0">
              <a:solidFill>
                <a:srgbClr val="002060"/>
              </a:solidFill>
              <a:latin typeface="Verdana"/>
              <a:ea typeface="SimSun"/>
              <a:cs typeface="Tahoma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</a:pPr>
            <a:r>
              <a:rPr lang="it-IT" sz="1800" b="0" kern="150" dirty="0" smtClean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Durata:</a:t>
            </a:r>
            <a:r>
              <a:rPr lang="it-IT" sz="1800" kern="150" dirty="0" smtClean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190 ore</a:t>
            </a:r>
            <a:r>
              <a:rPr lang="it-IT" sz="1800" b="0" kern="150" dirty="0" smtClean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  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</a:pPr>
            <a:r>
              <a:rPr lang="it-IT" sz="1800" b="0" kern="150" dirty="0" smtClean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Moduli: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</a:pPr>
            <a:r>
              <a:rPr lang="it-IT" sz="1800" b="0" kern="150" dirty="0" smtClean="0">
                <a:solidFill>
                  <a:srgbClr val="FF3300"/>
                </a:solidFill>
                <a:latin typeface="Verdana"/>
                <a:ea typeface="SimSun"/>
                <a:cs typeface="Tahoma"/>
              </a:rPr>
              <a:t>•</a:t>
            </a:r>
            <a:r>
              <a:rPr lang="it-IT" sz="1800" b="0" kern="150" dirty="0">
                <a:solidFill>
                  <a:srgbClr val="FF3300"/>
                </a:solidFill>
                <a:latin typeface="Verdana"/>
                <a:ea typeface="SimSun"/>
                <a:cs typeface="Tahoma"/>
              </a:rPr>
              <a:t>	 </a:t>
            </a:r>
            <a:r>
              <a:rPr lang="it-IT" sz="1800" kern="150" dirty="0">
                <a:solidFill>
                  <a:srgbClr val="FF3300"/>
                </a:solidFill>
                <a:latin typeface="Verdana"/>
                <a:ea typeface="SimSun"/>
                <a:cs typeface="Tahoma"/>
              </a:rPr>
              <a:t>Progettazione con BIM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</a:pPr>
            <a:r>
              <a:rPr lang="it-IT" sz="1800" b="0" kern="150" dirty="0">
                <a:solidFill>
                  <a:srgbClr val="FF3300"/>
                </a:solidFill>
                <a:latin typeface="Verdana"/>
                <a:ea typeface="SimSun"/>
                <a:cs typeface="Tahoma"/>
              </a:rPr>
              <a:t>•	 </a:t>
            </a:r>
            <a:r>
              <a:rPr lang="it-IT" sz="1800" kern="150" dirty="0">
                <a:solidFill>
                  <a:srgbClr val="FF3300"/>
                </a:solidFill>
                <a:latin typeface="Verdana"/>
                <a:ea typeface="SimSun"/>
                <a:cs typeface="Tahoma"/>
              </a:rPr>
              <a:t>Cartografia e strumenti per acquisizioni dati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</a:pPr>
            <a:r>
              <a:rPr lang="it-IT" sz="1800" b="0" kern="150" dirty="0">
                <a:solidFill>
                  <a:srgbClr val="FF3300"/>
                </a:solidFill>
                <a:latin typeface="Verdana"/>
                <a:ea typeface="SimSun"/>
                <a:cs typeface="Tahoma"/>
              </a:rPr>
              <a:t>•	 </a:t>
            </a:r>
            <a:r>
              <a:rPr lang="it-IT" sz="1800" kern="150" dirty="0">
                <a:solidFill>
                  <a:srgbClr val="FF3300"/>
                </a:solidFill>
                <a:latin typeface="Verdana"/>
                <a:ea typeface="SimSun"/>
                <a:cs typeface="Tahoma"/>
              </a:rPr>
              <a:t>Sistemi Informativi Territoriali</a:t>
            </a:r>
          </a:p>
          <a:p>
            <a:pPr algn="just"/>
            <a:endParaRPr lang="it-IT" sz="18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789763" y="5986154"/>
            <a:ext cx="55644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Laboratori Territoriali per </a:t>
            </a:r>
            <a:r>
              <a:rPr lang="it-IT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l’</a:t>
            </a:r>
            <a:r>
              <a:rPr lang="it-IT" b="1" dirty="0" err="1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O</a:t>
            </a:r>
            <a:r>
              <a:rPr lang="it-IT" b="1" dirty="0" err="1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ccupabilità</a:t>
            </a:r>
            <a:r>
              <a:rPr lang="it-IT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 </a:t>
            </a:r>
            <a:endParaRPr lang="it-IT" b="1" dirty="0">
              <a:solidFill>
                <a:srgbClr val="FF3300"/>
              </a:solidFill>
              <a:latin typeface="Verdana" pitchFamily="34" charset="0"/>
              <a:ea typeface="Verdana" pitchFamily="34" charset="0"/>
            </a:endParaRPr>
          </a:p>
          <a:p>
            <a:endParaRPr lang="it-IT" sz="3600" b="1" dirty="0">
              <a:solidFill>
                <a:srgbClr val="000000"/>
              </a:solidFill>
            </a:endParaRPr>
          </a:p>
        </p:txBody>
      </p:sp>
      <p:sp>
        <p:nvSpPr>
          <p:cNvPr id="5" name="CasellaDiTesto 4">
            <a:hlinkClick r:id="rId2"/>
          </p:cNvPr>
          <p:cNvSpPr txBox="1"/>
          <p:nvPr/>
        </p:nvSpPr>
        <p:spPr>
          <a:xfrm>
            <a:off x="3230927" y="6309320"/>
            <a:ext cx="26821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www.istitutocardarelli.gov.it</a:t>
            </a:r>
            <a:endParaRPr lang="it-IT" sz="1200" b="1" dirty="0">
              <a:solidFill>
                <a:srgbClr val="002060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907704" y="750432"/>
            <a:ext cx="66575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Istituto Tecnico Costruzioni Ambiente e Territorio C.A.T </a:t>
            </a:r>
            <a:br>
              <a:rPr lang="it-IT" sz="16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</a:br>
            <a:r>
              <a:rPr lang="it-IT" sz="16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  Liceo Artistico -  Liceo Musicale</a:t>
            </a:r>
            <a:endParaRPr lang="it-IT" sz="1600" dirty="0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1653572" y="404662"/>
            <a:ext cx="7344816" cy="12763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Istituto  Superiore  Statale  “Vincenzo Cardarelli”</a:t>
            </a:r>
            <a:br>
              <a:rPr lang="it-IT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</a:br>
            <a:r>
              <a:rPr lang="it-IT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it-IT" b="1" dirty="0" smtClean="0">
                <a:solidFill>
                  <a:srgbClr val="002060"/>
                </a:solidFill>
                <a:latin typeface="+mn-lt"/>
              </a:rPr>
            </a:br>
            <a:endParaRPr lang="it-IT" dirty="0">
              <a:latin typeface="+mn-lt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92802" y="1556792"/>
            <a:ext cx="91879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it-IT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Corso: </a:t>
            </a:r>
            <a:r>
              <a:rPr lang="it-IT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“Progettazione </a:t>
            </a:r>
            <a:r>
              <a:rPr lang="it-IT" b="1" i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architettonica e monitoraggio ambientale </a:t>
            </a:r>
            <a:endParaRPr lang="it-IT" b="1" i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</a:endParaRPr>
          </a:p>
          <a:p>
            <a:pPr algn="ctr"/>
            <a:r>
              <a:rPr lang="it-IT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mediante </a:t>
            </a:r>
            <a:r>
              <a:rPr lang="it-IT" b="1" i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tecniche informatiche”</a:t>
            </a:r>
            <a:endParaRPr lang="it-IT" i="1" dirty="0">
              <a:solidFill>
                <a:srgbClr val="002060"/>
              </a:solidFill>
              <a:latin typeface="Verdana" pitchFamily="34" charset="0"/>
              <a:ea typeface="Verdana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3654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11529" y="1697000"/>
            <a:ext cx="7520940" cy="357984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</a:pPr>
            <a:endParaRPr lang="it-IT" sz="1800" kern="150" dirty="0">
              <a:solidFill>
                <a:srgbClr val="002060"/>
              </a:solidFill>
              <a:latin typeface="Verdana"/>
              <a:ea typeface="SimSun"/>
              <a:cs typeface="Tahoma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</a:pPr>
            <a:r>
              <a:rPr lang="it-IT" sz="1800" kern="150" dirty="0" smtClean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Obbiettivi</a:t>
            </a:r>
            <a:r>
              <a:rPr lang="it-IT" sz="1800" kern="150" dirty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:  </a:t>
            </a:r>
            <a:endParaRPr lang="it-IT" sz="1800" kern="150" dirty="0" smtClean="0">
              <a:solidFill>
                <a:srgbClr val="002060"/>
              </a:solidFill>
              <a:latin typeface="Verdana"/>
              <a:ea typeface="SimSun"/>
              <a:cs typeface="Tahoma"/>
            </a:endParaRP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it-IT" sz="1800" kern="150" dirty="0" smtClean="0">
                <a:solidFill>
                  <a:srgbClr val="FF3300"/>
                </a:solidFill>
                <a:latin typeface="Verdana"/>
                <a:ea typeface="SimSun"/>
                <a:cs typeface="Tahoma"/>
              </a:rPr>
              <a:t>aumentare le </a:t>
            </a:r>
            <a:r>
              <a:rPr lang="it-IT" sz="1800" kern="150" dirty="0">
                <a:solidFill>
                  <a:srgbClr val="FF3300"/>
                </a:solidFill>
                <a:latin typeface="Verdana"/>
                <a:ea typeface="SimSun"/>
                <a:cs typeface="Tahoma"/>
              </a:rPr>
              <a:t>competenze digitali  </a:t>
            </a:r>
            <a:r>
              <a:rPr lang="it-IT" sz="1800" b="0" kern="150" dirty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dei partecipanti </a:t>
            </a:r>
            <a:endParaRPr lang="it-IT" sz="1800" b="0" kern="150" dirty="0" smtClean="0">
              <a:solidFill>
                <a:srgbClr val="002060"/>
              </a:solidFill>
              <a:latin typeface="Verdana"/>
              <a:ea typeface="SimSun"/>
              <a:cs typeface="Tahoma"/>
            </a:endParaRP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it-IT" sz="1800" kern="150" dirty="0" smtClean="0">
                <a:solidFill>
                  <a:srgbClr val="FF3300"/>
                </a:solidFill>
                <a:latin typeface="Verdana"/>
                <a:ea typeface="SimSun"/>
                <a:cs typeface="Tahoma"/>
              </a:rPr>
              <a:t>favorire  </a:t>
            </a:r>
            <a:r>
              <a:rPr lang="it-IT" sz="1800" kern="150" dirty="0">
                <a:solidFill>
                  <a:srgbClr val="FF3300"/>
                </a:solidFill>
                <a:latin typeface="Verdana"/>
                <a:ea typeface="SimSun"/>
                <a:cs typeface="Tahoma"/>
              </a:rPr>
              <a:t>l’inserimento nel mondo del </a:t>
            </a:r>
            <a:r>
              <a:rPr lang="it-IT" sz="1800" kern="150" dirty="0" smtClean="0">
                <a:solidFill>
                  <a:srgbClr val="FF3300"/>
                </a:solidFill>
                <a:latin typeface="Verdana"/>
                <a:ea typeface="SimSun"/>
                <a:cs typeface="Tahoma"/>
              </a:rPr>
              <a:t>lavoro</a:t>
            </a:r>
            <a:r>
              <a:rPr lang="it-IT" sz="1800" b="0" kern="150" dirty="0" smtClean="0">
                <a:solidFill>
                  <a:srgbClr val="FF3300"/>
                </a:solidFill>
                <a:latin typeface="Verdana"/>
                <a:ea typeface="SimSun"/>
                <a:cs typeface="Tahoma"/>
              </a:rPr>
              <a:t> </a:t>
            </a:r>
          </a:p>
          <a:p>
            <a:pPr marL="261938" indent="0">
              <a:lnSpc>
                <a:spcPct val="150000"/>
              </a:lnSpc>
              <a:spcAft>
                <a:spcPts val="0"/>
              </a:spcAft>
            </a:pPr>
            <a:r>
              <a:rPr lang="it-IT" sz="1800" b="0" kern="150" dirty="0" smtClean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in </a:t>
            </a:r>
            <a:r>
              <a:rPr lang="it-IT" sz="1800" b="0" kern="150" dirty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particolare nel settore  della </a:t>
            </a:r>
            <a:r>
              <a:rPr lang="it-IT" sz="1800" kern="150" dirty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progettazione architettonica</a:t>
            </a:r>
            <a:r>
              <a:rPr lang="it-IT" sz="1800" b="0" kern="150" dirty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, del </a:t>
            </a:r>
            <a:r>
              <a:rPr lang="it-IT" sz="1800" kern="150" dirty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monitoraggio ambientale </a:t>
            </a:r>
            <a:r>
              <a:rPr lang="it-IT" sz="1800" b="0" kern="150" dirty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e della </a:t>
            </a:r>
            <a:r>
              <a:rPr lang="it-IT" sz="1800" kern="150" dirty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gestione del territorio </a:t>
            </a:r>
            <a:r>
              <a:rPr lang="it-IT" sz="1800" b="0" kern="150" dirty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in </a:t>
            </a:r>
            <a:r>
              <a:rPr lang="it-IT" sz="1800" b="0" kern="150" dirty="0" smtClean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generale</a:t>
            </a:r>
            <a:endParaRPr lang="it-IT" sz="1800" b="0" kern="150" dirty="0">
              <a:solidFill>
                <a:srgbClr val="002060"/>
              </a:solidFill>
              <a:latin typeface="Verdana"/>
              <a:ea typeface="SimSun"/>
              <a:cs typeface="Tahoma"/>
            </a:endParaRPr>
          </a:p>
          <a:p>
            <a:pPr algn="just"/>
            <a:endParaRPr lang="it-IT" sz="18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789763" y="5986154"/>
            <a:ext cx="55644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Laboratori Territoriali per </a:t>
            </a:r>
            <a:r>
              <a:rPr lang="it-IT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l’</a:t>
            </a:r>
            <a:r>
              <a:rPr lang="it-IT" b="1" dirty="0" err="1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O</a:t>
            </a:r>
            <a:r>
              <a:rPr lang="it-IT" b="1" dirty="0" err="1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ccupabilità</a:t>
            </a:r>
            <a:r>
              <a:rPr lang="it-IT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 </a:t>
            </a:r>
            <a:endParaRPr lang="it-IT" b="1" dirty="0">
              <a:solidFill>
                <a:srgbClr val="FF3300"/>
              </a:solidFill>
              <a:latin typeface="Verdana" pitchFamily="34" charset="0"/>
              <a:ea typeface="Verdana" pitchFamily="34" charset="0"/>
            </a:endParaRPr>
          </a:p>
          <a:p>
            <a:endParaRPr lang="it-IT" sz="3600" b="1" dirty="0">
              <a:solidFill>
                <a:srgbClr val="000000"/>
              </a:solidFill>
            </a:endParaRPr>
          </a:p>
        </p:txBody>
      </p:sp>
      <p:sp>
        <p:nvSpPr>
          <p:cNvPr id="5" name="CasellaDiTesto 4">
            <a:hlinkClick r:id="rId2"/>
          </p:cNvPr>
          <p:cNvSpPr txBox="1"/>
          <p:nvPr/>
        </p:nvSpPr>
        <p:spPr>
          <a:xfrm>
            <a:off x="3230927" y="6309320"/>
            <a:ext cx="26821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www.istitutocardarelli.gov.it</a:t>
            </a:r>
            <a:endParaRPr lang="it-IT" sz="1200" b="1" dirty="0">
              <a:solidFill>
                <a:srgbClr val="002060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907704" y="750432"/>
            <a:ext cx="66575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Istituto Tecnico Costruzioni Ambiente e Territorio C.A.T </a:t>
            </a:r>
            <a:br>
              <a:rPr lang="it-IT" sz="16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</a:br>
            <a:r>
              <a:rPr lang="it-IT" sz="16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  Liceo Artistico -  Liceo Musicale</a:t>
            </a:r>
            <a:endParaRPr lang="it-IT" sz="1600" dirty="0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1653572" y="404662"/>
            <a:ext cx="7344816" cy="12763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Istituto  Superiore  Statale  “Vincenzo Cardarelli”</a:t>
            </a:r>
            <a:br>
              <a:rPr lang="it-IT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</a:br>
            <a:r>
              <a:rPr lang="it-IT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it-IT" b="1" dirty="0" smtClean="0">
                <a:solidFill>
                  <a:srgbClr val="002060"/>
                </a:solidFill>
                <a:latin typeface="+mn-lt"/>
              </a:rPr>
            </a:br>
            <a:endParaRPr lang="it-IT" dirty="0">
              <a:latin typeface="+mn-lt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92802" y="1680976"/>
            <a:ext cx="91879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it-IT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Corso: </a:t>
            </a:r>
            <a:r>
              <a:rPr lang="it-IT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“Progettazione </a:t>
            </a:r>
            <a:r>
              <a:rPr lang="it-IT" b="1" i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architettonica e monitoraggio ambientale </a:t>
            </a:r>
            <a:endParaRPr lang="it-IT" b="1" i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</a:endParaRPr>
          </a:p>
          <a:p>
            <a:pPr algn="ctr"/>
            <a:r>
              <a:rPr lang="it-IT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mediante </a:t>
            </a:r>
            <a:r>
              <a:rPr lang="it-IT" b="1" i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tecniche informatiche”</a:t>
            </a:r>
            <a:endParaRPr lang="it-IT" i="1" dirty="0">
              <a:solidFill>
                <a:srgbClr val="002060"/>
              </a:solidFill>
              <a:latin typeface="Verdana" pitchFamily="34" charset="0"/>
              <a:ea typeface="Verdana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3654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11530" y="1988840"/>
            <a:ext cx="7520940" cy="357984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</a:pPr>
            <a:endParaRPr lang="it-IT" sz="1800" kern="150" dirty="0">
              <a:solidFill>
                <a:srgbClr val="002060"/>
              </a:solidFill>
              <a:latin typeface="Verdana"/>
              <a:ea typeface="SimSun"/>
              <a:cs typeface="Tahoma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</a:pPr>
            <a:r>
              <a:rPr lang="it-IT" sz="1800" b="0" kern="150" dirty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Al termine </a:t>
            </a:r>
            <a:r>
              <a:rPr lang="it-IT" sz="1800" b="0" kern="150" dirty="0" smtClean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del percorso formativo gli </a:t>
            </a:r>
            <a:r>
              <a:rPr lang="it-IT" sz="1800" b="0" kern="150" dirty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allievi avranno acquisito </a:t>
            </a:r>
            <a:r>
              <a:rPr lang="it-IT" sz="1800" kern="150" dirty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competenze specifiche </a:t>
            </a:r>
            <a:r>
              <a:rPr lang="it-IT" sz="1800" b="0" i="1" kern="150" dirty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nell’</a:t>
            </a:r>
            <a:r>
              <a:rPr lang="it-IT" sz="1800" kern="150" dirty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utilizzo dei software</a:t>
            </a:r>
            <a:r>
              <a:rPr lang="it-IT" sz="1800" kern="150" dirty="0">
                <a:solidFill>
                  <a:srgbClr val="FF3300"/>
                </a:solidFill>
                <a:latin typeface="Verdana"/>
                <a:ea typeface="SimSun"/>
                <a:cs typeface="Tahoma"/>
              </a:rPr>
              <a:t> </a:t>
            </a:r>
            <a:r>
              <a:rPr lang="it-IT" sz="1800" kern="150" dirty="0" err="1">
                <a:solidFill>
                  <a:srgbClr val="FF3300"/>
                </a:solidFill>
                <a:latin typeface="Verdana"/>
                <a:ea typeface="SimSun"/>
                <a:cs typeface="Tahoma"/>
              </a:rPr>
              <a:t>Revit</a:t>
            </a:r>
            <a:r>
              <a:rPr lang="it-IT" sz="1800" kern="150" dirty="0">
                <a:solidFill>
                  <a:srgbClr val="FF3300"/>
                </a:solidFill>
                <a:latin typeface="Verdana"/>
                <a:ea typeface="SimSun"/>
                <a:cs typeface="Tahoma"/>
              </a:rPr>
              <a:t> </a:t>
            </a:r>
            <a:r>
              <a:rPr lang="it-IT" sz="1800" b="0" kern="150" dirty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e </a:t>
            </a:r>
            <a:r>
              <a:rPr lang="it-IT" sz="1800" kern="150" dirty="0" err="1">
                <a:solidFill>
                  <a:srgbClr val="FF3300"/>
                </a:solidFill>
                <a:latin typeface="Verdana"/>
                <a:ea typeface="SimSun"/>
                <a:cs typeface="Tahoma"/>
              </a:rPr>
              <a:t>Qgis</a:t>
            </a:r>
            <a:r>
              <a:rPr lang="it-IT" sz="1800" b="0" kern="150" dirty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, indispensabili all’interno degli </a:t>
            </a:r>
            <a:r>
              <a:rPr lang="it-IT" sz="1800" kern="150" dirty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studi professionali </a:t>
            </a:r>
            <a:r>
              <a:rPr lang="it-IT" sz="1800" b="0" kern="150" dirty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e sempre più </a:t>
            </a:r>
            <a:r>
              <a:rPr lang="it-IT" sz="1800" b="0" kern="150" dirty="0" smtClean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adottati e richiesti </a:t>
            </a:r>
            <a:r>
              <a:rPr lang="it-IT" sz="1800" b="0" kern="150" dirty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dagli </a:t>
            </a:r>
            <a:r>
              <a:rPr lang="it-IT" sz="1800" kern="150" dirty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enti</a:t>
            </a:r>
            <a:r>
              <a:rPr lang="it-IT" sz="1800" b="0" kern="150" dirty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 che si occupano della gestione del territorio</a:t>
            </a:r>
            <a:endParaRPr lang="it-IT" sz="18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789763" y="5986154"/>
            <a:ext cx="55644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Laboratori Territoriali per </a:t>
            </a:r>
            <a:r>
              <a:rPr lang="it-IT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l’</a:t>
            </a:r>
            <a:r>
              <a:rPr lang="it-IT" b="1" dirty="0" err="1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O</a:t>
            </a:r>
            <a:r>
              <a:rPr lang="it-IT" b="1" dirty="0" err="1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ccupabilità</a:t>
            </a:r>
            <a:r>
              <a:rPr lang="it-IT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 </a:t>
            </a:r>
            <a:endParaRPr lang="it-IT" b="1" dirty="0">
              <a:solidFill>
                <a:srgbClr val="FF3300"/>
              </a:solidFill>
              <a:latin typeface="Verdana" pitchFamily="34" charset="0"/>
              <a:ea typeface="Verdana" pitchFamily="34" charset="0"/>
            </a:endParaRPr>
          </a:p>
          <a:p>
            <a:endParaRPr lang="it-IT" sz="3600" b="1" dirty="0">
              <a:solidFill>
                <a:srgbClr val="000000"/>
              </a:solidFill>
            </a:endParaRPr>
          </a:p>
        </p:txBody>
      </p:sp>
      <p:sp>
        <p:nvSpPr>
          <p:cNvPr id="5" name="CasellaDiTesto 4">
            <a:hlinkClick r:id="rId2"/>
          </p:cNvPr>
          <p:cNvSpPr txBox="1"/>
          <p:nvPr/>
        </p:nvSpPr>
        <p:spPr>
          <a:xfrm>
            <a:off x="3230927" y="6309320"/>
            <a:ext cx="26821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www.istitutocardarelli.gov.it</a:t>
            </a:r>
            <a:endParaRPr lang="it-IT" sz="1200" b="1" dirty="0">
              <a:solidFill>
                <a:srgbClr val="002060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907704" y="750432"/>
            <a:ext cx="66575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Istituto Tecnico Costruzioni Ambiente e Territorio C.A.T </a:t>
            </a:r>
            <a:br>
              <a:rPr lang="it-IT" sz="16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</a:br>
            <a:r>
              <a:rPr lang="it-IT" sz="16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  Liceo Artistico -  Liceo Musicale</a:t>
            </a:r>
            <a:endParaRPr lang="it-IT" sz="1600" dirty="0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1653572" y="404662"/>
            <a:ext cx="7344816" cy="12763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Istituto  Superiore  Statale  “Vincenzo Cardarelli”</a:t>
            </a:r>
            <a:br>
              <a:rPr lang="it-IT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</a:br>
            <a:r>
              <a:rPr lang="it-IT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it-IT" b="1" dirty="0" smtClean="0">
                <a:solidFill>
                  <a:srgbClr val="002060"/>
                </a:solidFill>
                <a:latin typeface="+mn-lt"/>
              </a:rPr>
            </a:br>
            <a:endParaRPr lang="it-IT" dirty="0">
              <a:latin typeface="+mn-lt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92802" y="1680976"/>
            <a:ext cx="91879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it-IT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Corso: </a:t>
            </a:r>
            <a:r>
              <a:rPr lang="it-IT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“Progettazione </a:t>
            </a:r>
            <a:r>
              <a:rPr lang="it-IT" b="1" i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architettonica e monitoraggio ambientale </a:t>
            </a:r>
            <a:endParaRPr lang="it-IT" b="1" i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</a:endParaRPr>
          </a:p>
          <a:p>
            <a:pPr algn="ctr"/>
            <a:r>
              <a:rPr lang="it-IT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mediante </a:t>
            </a:r>
            <a:r>
              <a:rPr lang="it-IT" b="1" i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tecniche informatiche”</a:t>
            </a:r>
            <a:endParaRPr lang="it-IT" i="1" dirty="0">
              <a:solidFill>
                <a:srgbClr val="002060"/>
              </a:solidFill>
              <a:latin typeface="Verdana" pitchFamily="34" charset="0"/>
              <a:ea typeface="Verdana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3654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11530" y="1988840"/>
            <a:ext cx="7520940" cy="357984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</a:pPr>
            <a:endParaRPr lang="it-IT" sz="1800" kern="150" dirty="0">
              <a:solidFill>
                <a:srgbClr val="002060"/>
              </a:solidFill>
              <a:latin typeface="Verdana"/>
              <a:ea typeface="SimSun"/>
              <a:cs typeface="Tahoma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</a:pPr>
            <a:r>
              <a:rPr lang="it-IT" sz="1800" b="0" kern="150" dirty="0" smtClean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Il </a:t>
            </a:r>
            <a:r>
              <a:rPr lang="it-IT" sz="1800" b="0" kern="150" dirty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corso terminerà entro il 2019 ma </a:t>
            </a:r>
            <a:r>
              <a:rPr lang="it-IT" sz="1800" b="0" kern="150" dirty="0" smtClean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ha da </a:t>
            </a:r>
            <a:r>
              <a:rPr lang="it-IT" sz="1800" b="0" kern="150" dirty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subito </a:t>
            </a:r>
            <a:r>
              <a:rPr lang="it-IT" sz="1800" b="0" kern="150" dirty="0" smtClean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destato </a:t>
            </a:r>
            <a:r>
              <a:rPr lang="it-IT" sz="1800" kern="150" dirty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interesse e viva partecipazione da parte dei </a:t>
            </a:r>
            <a:r>
              <a:rPr lang="it-IT" sz="1800" kern="150" dirty="0" smtClean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partecipanti</a:t>
            </a:r>
            <a:r>
              <a:rPr lang="it-IT" sz="1800" b="0" kern="150" dirty="0" smtClean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: è stato loro somministrato </a:t>
            </a:r>
            <a:r>
              <a:rPr lang="it-IT" sz="1800" b="0" kern="150" dirty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un </a:t>
            </a:r>
            <a:r>
              <a:rPr lang="it-IT" sz="1800" kern="150" dirty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questionario di gradimento </a:t>
            </a:r>
            <a:r>
              <a:rPr lang="it-IT" sz="1800" b="0" kern="150" dirty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dal quale si è evinto </a:t>
            </a:r>
            <a:r>
              <a:rPr lang="it-IT" sz="1800" b="0" kern="150" dirty="0" smtClean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infatti un </a:t>
            </a:r>
            <a:r>
              <a:rPr lang="it-IT" sz="1800" kern="150" dirty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elevato grado di soddisfazione</a:t>
            </a:r>
            <a:endParaRPr lang="it-IT" sz="18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789763" y="5986154"/>
            <a:ext cx="55644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Laboratori Territoriali per </a:t>
            </a:r>
            <a:r>
              <a:rPr lang="it-IT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l’</a:t>
            </a:r>
            <a:r>
              <a:rPr lang="it-IT" b="1" dirty="0" err="1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O</a:t>
            </a:r>
            <a:r>
              <a:rPr lang="it-IT" b="1" dirty="0" err="1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ccupabilità</a:t>
            </a:r>
            <a:r>
              <a:rPr lang="it-IT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 </a:t>
            </a:r>
            <a:endParaRPr lang="it-IT" b="1" dirty="0">
              <a:solidFill>
                <a:srgbClr val="FF3300"/>
              </a:solidFill>
              <a:latin typeface="Verdana" pitchFamily="34" charset="0"/>
              <a:ea typeface="Verdana" pitchFamily="34" charset="0"/>
            </a:endParaRPr>
          </a:p>
          <a:p>
            <a:endParaRPr lang="it-IT" sz="3600" b="1" dirty="0">
              <a:solidFill>
                <a:srgbClr val="000000"/>
              </a:solidFill>
            </a:endParaRPr>
          </a:p>
        </p:txBody>
      </p:sp>
      <p:sp>
        <p:nvSpPr>
          <p:cNvPr id="5" name="CasellaDiTesto 4">
            <a:hlinkClick r:id="rId2"/>
          </p:cNvPr>
          <p:cNvSpPr txBox="1"/>
          <p:nvPr/>
        </p:nvSpPr>
        <p:spPr>
          <a:xfrm>
            <a:off x="3230927" y="6309320"/>
            <a:ext cx="26821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www.istitutocardarelli.gov.it</a:t>
            </a:r>
            <a:endParaRPr lang="it-IT" sz="1200" b="1" dirty="0">
              <a:solidFill>
                <a:srgbClr val="002060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907704" y="750432"/>
            <a:ext cx="66575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Istituto Tecnico Costruzioni Ambiente e Territorio C.A.T </a:t>
            </a:r>
            <a:br>
              <a:rPr lang="it-IT" sz="16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</a:br>
            <a:r>
              <a:rPr lang="it-IT" sz="16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  Liceo Artistico -  Liceo Musicale</a:t>
            </a:r>
            <a:endParaRPr lang="it-IT" sz="1600" dirty="0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1653572" y="404662"/>
            <a:ext cx="7344816" cy="12763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Istituto  Superiore  Statale  “Vincenzo Cardarelli”</a:t>
            </a:r>
            <a:br>
              <a:rPr lang="it-IT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</a:br>
            <a:r>
              <a:rPr lang="it-IT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it-IT" b="1" dirty="0" smtClean="0">
                <a:solidFill>
                  <a:srgbClr val="002060"/>
                </a:solidFill>
                <a:latin typeface="+mn-lt"/>
              </a:rPr>
            </a:br>
            <a:endParaRPr lang="it-IT" dirty="0">
              <a:latin typeface="+mn-lt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92802" y="1680976"/>
            <a:ext cx="91879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it-IT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Corso: </a:t>
            </a:r>
            <a:r>
              <a:rPr lang="it-IT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“Progettazione </a:t>
            </a:r>
            <a:r>
              <a:rPr lang="it-IT" b="1" i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architettonica e monitoraggio ambientale </a:t>
            </a:r>
            <a:endParaRPr lang="it-IT" b="1" i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</a:endParaRPr>
          </a:p>
          <a:p>
            <a:pPr algn="ctr"/>
            <a:r>
              <a:rPr lang="it-IT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mediante </a:t>
            </a:r>
            <a:r>
              <a:rPr lang="it-IT" b="1" i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tecniche informatiche”</a:t>
            </a:r>
            <a:endParaRPr lang="it-IT" i="1" dirty="0">
              <a:solidFill>
                <a:srgbClr val="002060"/>
              </a:solidFill>
              <a:latin typeface="Verdana" pitchFamily="34" charset="0"/>
              <a:ea typeface="Verdana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2959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11529" y="2276872"/>
            <a:ext cx="7520940" cy="357984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</a:pPr>
            <a:endParaRPr lang="it-IT" sz="1800" kern="150" dirty="0">
              <a:solidFill>
                <a:srgbClr val="002060"/>
              </a:solidFill>
              <a:latin typeface="Verdana"/>
              <a:ea typeface="SimSun"/>
              <a:cs typeface="Tahoma"/>
            </a:endParaRPr>
          </a:p>
          <a:p>
            <a:pPr algn="ctr">
              <a:spcAft>
                <a:spcPts val="0"/>
              </a:spcAft>
            </a:pPr>
            <a:r>
              <a:rPr lang="it-IT" sz="3200" u="sng" dirty="0">
                <a:solidFill>
                  <a:srgbClr val="FF3300"/>
                </a:solidFill>
                <a:latin typeface="Calibri"/>
                <a:ea typeface="Arial Unicode MS"/>
                <a:cs typeface="Times New Roman"/>
                <a:hlinkClick r:id="rId2"/>
              </a:rPr>
              <a:t> Servizio TV </a:t>
            </a:r>
            <a:r>
              <a:rPr lang="it-IT" sz="3200" u="sng" dirty="0" smtClean="0">
                <a:solidFill>
                  <a:srgbClr val="FF3300"/>
                </a:solidFill>
                <a:latin typeface="Calibri"/>
                <a:ea typeface="Arial Unicode MS"/>
                <a:cs typeface="Times New Roman"/>
                <a:hlinkClick r:id="rId2"/>
              </a:rPr>
              <a:t> dedicato al Corso</a:t>
            </a:r>
            <a:endParaRPr lang="it-IT" sz="3200" dirty="0">
              <a:solidFill>
                <a:srgbClr val="FF3300"/>
              </a:solidFill>
              <a:latin typeface="Calibri"/>
              <a:ea typeface="Arial Unicode MS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it-IT" sz="2000" dirty="0">
                <a:solidFill>
                  <a:srgbClr val="002060"/>
                </a:solidFill>
                <a:latin typeface="Calibri"/>
                <a:ea typeface="Arial Unicode MS"/>
                <a:cs typeface="Times New Roman"/>
              </a:rPr>
              <a:t>Fonte: canale </a:t>
            </a:r>
            <a:r>
              <a:rPr lang="it-IT" sz="2000" dirty="0" err="1">
                <a:solidFill>
                  <a:srgbClr val="002060"/>
                </a:solidFill>
                <a:latin typeface="Calibri"/>
                <a:ea typeface="Arial Unicode MS"/>
                <a:cs typeface="Times New Roman"/>
              </a:rPr>
              <a:t>Youtube</a:t>
            </a:r>
            <a:r>
              <a:rPr lang="it-IT" sz="2000" dirty="0">
                <a:solidFill>
                  <a:srgbClr val="002060"/>
                </a:solidFill>
                <a:latin typeface="Calibri"/>
                <a:ea typeface="Arial Unicode MS"/>
                <a:cs typeface="Times New Roman"/>
              </a:rPr>
              <a:t> – Tele Liguria Sud</a:t>
            </a:r>
            <a:endParaRPr lang="it-IT" sz="2000" dirty="0">
              <a:solidFill>
                <a:srgbClr val="002060"/>
              </a:solidFill>
              <a:effectLst/>
              <a:latin typeface="Calibri"/>
              <a:ea typeface="Arial Unicode MS"/>
              <a:cs typeface="Times New Roman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789763" y="5986154"/>
            <a:ext cx="55644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Laboratori Territoriali per </a:t>
            </a:r>
            <a:r>
              <a:rPr lang="it-IT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l’</a:t>
            </a:r>
            <a:r>
              <a:rPr lang="it-IT" b="1" dirty="0" err="1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O</a:t>
            </a:r>
            <a:r>
              <a:rPr lang="it-IT" b="1" dirty="0" err="1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ccupabilità</a:t>
            </a:r>
            <a:r>
              <a:rPr lang="it-IT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 </a:t>
            </a:r>
            <a:endParaRPr lang="it-IT" b="1" dirty="0">
              <a:solidFill>
                <a:srgbClr val="FF3300"/>
              </a:solidFill>
              <a:latin typeface="Verdana" pitchFamily="34" charset="0"/>
              <a:ea typeface="Verdana" pitchFamily="34" charset="0"/>
            </a:endParaRPr>
          </a:p>
          <a:p>
            <a:endParaRPr lang="it-IT" sz="3600" b="1" dirty="0">
              <a:solidFill>
                <a:srgbClr val="000000"/>
              </a:solidFill>
            </a:endParaRPr>
          </a:p>
        </p:txBody>
      </p:sp>
      <p:sp>
        <p:nvSpPr>
          <p:cNvPr id="5" name="CasellaDiTesto 4">
            <a:hlinkClick r:id="rId3"/>
          </p:cNvPr>
          <p:cNvSpPr txBox="1"/>
          <p:nvPr/>
        </p:nvSpPr>
        <p:spPr>
          <a:xfrm>
            <a:off x="3230927" y="6309320"/>
            <a:ext cx="26821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www.istitutocardarelli.gov.it</a:t>
            </a:r>
            <a:endParaRPr lang="it-IT" sz="1200" b="1" dirty="0">
              <a:solidFill>
                <a:srgbClr val="002060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907704" y="750432"/>
            <a:ext cx="66575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Istituto Tecnico Costruzioni Ambiente e Territorio C.A.T </a:t>
            </a:r>
            <a:br>
              <a:rPr lang="it-IT" sz="16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</a:br>
            <a:r>
              <a:rPr lang="it-IT" sz="16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  Liceo Artistico -  Liceo Musicale</a:t>
            </a:r>
            <a:endParaRPr lang="it-IT" sz="1600" dirty="0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1653572" y="404662"/>
            <a:ext cx="7344816" cy="12763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Istituto  Superiore  Statale  “Vincenzo Cardarelli”</a:t>
            </a:r>
            <a:br>
              <a:rPr lang="it-IT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</a:br>
            <a:r>
              <a:rPr lang="it-IT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it-IT" b="1" dirty="0" smtClean="0">
                <a:solidFill>
                  <a:srgbClr val="002060"/>
                </a:solidFill>
                <a:latin typeface="+mn-lt"/>
              </a:rPr>
            </a:br>
            <a:endParaRPr lang="it-IT" dirty="0">
              <a:latin typeface="+mn-lt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92802" y="1680976"/>
            <a:ext cx="91879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it-IT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Corso: </a:t>
            </a:r>
            <a:r>
              <a:rPr lang="it-IT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“Progettazione </a:t>
            </a:r>
            <a:r>
              <a:rPr lang="it-IT" b="1" i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architettonica e monitoraggio ambientale </a:t>
            </a:r>
            <a:endParaRPr lang="it-IT" b="1" i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</a:endParaRPr>
          </a:p>
          <a:p>
            <a:pPr algn="ctr"/>
            <a:r>
              <a:rPr lang="it-IT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mediante </a:t>
            </a:r>
            <a:r>
              <a:rPr lang="it-IT" b="1" i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tecniche informatiche”</a:t>
            </a:r>
            <a:endParaRPr lang="it-IT" i="1" dirty="0">
              <a:solidFill>
                <a:srgbClr val="002060"/>
              </a:solidFill>
              <a:latin typeface="Verdana" pitchFamily="34" charset="0"/>
              <a:ea typeface="Verdana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2959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11530" y="1369554"/>
            <a:ext cx="7520940" cy="357984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</a:pPr>
            <a:endParaRPr lang="it-IT" sz="1800" kern="150" dirty="0">
              <a:solidFill>
                <a:srgbClr val="002060"/>
              </a:solidFill>
              <a:latin typeface="Verdana"/>
              <a:ea typeface="SimSun"/>
              <a:cs typeface="Tahoma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</a:pPr>
            <a:endParaRPr lang="it-IT" sz="1800" b="0" kern="150" dirty="0" smtClean="0">
              <a:solidFill>
                <a:srgbClr val="002060"/>
              </a:solidFill>
              <a:latin typeface="Verdana"/>
              <a:ea typeface="SimSun"/>
              <a:cs typeface="Tahoma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</a:pPr>
            <a:r>
              <a:rPr lang="it-IT" sz="1800" b="0" kern="150" dirty="0" smtClean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Nell’ambito dei Laboratori </a:t>
            </a:r>
            <a:r>
              <a:rPr lang="it-IT" sz="1800" b="0" kern="150" dirty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Territoriali per l’ </a:t>
            </a:r>
            <a:r>
              <a:rPr lang="it-IT" sz="1800" b="0" kern="150" dirty="0" err="1" smtClean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Occupabilità</a:t>
            </a:r>
            <a:r>
              <a:rPr lang="it-IT" sz="1800" b="0" kern="150" dirty="0" smtClean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 è inoltre in partenza un corso di </a:t>
            </a:r>
            <a:r>
              <a:rPr lang="it-IT" sz="1800" kern="150" dirty="0" smtClean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altissima specializzazione </a:t>
            </a:r>
            <a:r>
              <a:rPr lang="it-IT" sz="1800" b="0" kern="150" dirty="0" smtClean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relativo </a:t>
            </a:r>
            <a:r>
              <a:rPr lang="it-IT" sz="1800" b="0" kern="150" dirty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all’ utilizzo della Fotogrammetria Aerea per i rilievi Topografici tramite </a:t>
            </a:r>
            <a:r>
              <a:rPr lang="it-IT" sz="1800" kern="150" dirty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SAPR </a:t>
            </a:r>
            <a:r>
              <a:rPr lang="it-IT" sz="1800" b="0" kern="150" dirty="0" smtClean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(</a:t>
            </a:r>
            <a:r>
              <a:rPr lang="it-IT" sz="1800" kern="150" dirty="0" smtClean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Droni</a:t>
            </a:r>
            <a:r>
              <a:rPr lang="it-IT" sz="1800" b="0" kern="150" dirty="0" smtClean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), </a:t>
            </a:r>
            <a:r>
              <a:rPr lang="it-IT" sz="1800" kern="150" dirty="0" smtClean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destinato </a:t>
            </a:r>
            <a:r>
              <a:rPr lang="it-IT" sz="1800" kern="150" dirty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ai docenti delle materie tecniche professionali</a:t>
            </a:r>
            <a:r>
              <a:rPr lang="it-IT" sz="1800" b="0" kern="150" dirty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 </a:t>
            </a:r>
            <a:r>
              <a:rPr lang="it-IT" sz="1800" kern="150" dirty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e ad ex studenti in possesso dell’attestato di Pilota </a:t>
            </a:r>
            <a:r>
              <a:rPr lang="it-IT" sz="1800" kern="150" dirty="0" err="1" smtClean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Sapr</a:t>
            </a:r>
            <a:endParaRPr lang="it-IT" sz="18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789763" y="5986154"/>
            <a:ext cx="55644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Laboratori Territoriali per </a:t>
            </a:r>
            <a:r>
              <a:rPr lang="it-IT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l’</a:t>
            </a:r>
            <a:r>
              <a:rPr lang="it-IT" b="1" dirty="0" err="1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O</a:t>
            </a:r>
            <a:r>
              <a:rPr lang="it-IT" b="1" dirty="0" err="1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ccupabilità</a:t>
            </a:r>
            <a:r>
              <a:rPr lang="it-IT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 </a:t>
            </a:r>
            <a:endParaRPr lang="it-IT" b="1" dirty="0">
              <a:solidFill>
                <a:srgbClr val="FF3300"/>
              </a:solidFill>
              <a:latin typeface="Verdana" pitchFamily="34" charset="0"/>
              <a:ea typeface="Verdana" pitchFamily="34" charset="0"/>
            </a:endParaRPr>
          </a:p>
          <a:p>
            <a:endParaRPr lang="it-IT" sz="3600" b="1" dirty="0">
              <a:solidFill>
                <a:srgbClr val="000000"/>
              </a:solidFill>
            </a:endParaRPr>
          </a:p>
        </p:txBody>
      </p:sp>
      <p:sp>
        <p:nvSpPr>
          <p:cNvPr id="5" name="CasellaDiTesto 4">
            <a:hlinkClick r:id="rId2"/>
          </p:cNvPr>
          <p:cNvSpPr txBox="1"/>
          <p:nvPr/>
        </p:nvSpPr>
        <p:spPr>
          <a:xfrm>
            <a:off x="3230927" y="6309320"/>
            <a:ext cx="26821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www.istitutocardarelli.gov.it</a:t>
            </a:r>
            <a:endParaRPr lang="it-IT" sz="1200" b="1" dirty="0">
              <a:solidFill>
                <a:srgbClr val="002060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907704" y="750432"/>
            <a:ext cx="66575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Istituto Tecnico Costruzioni Ambiente e Territorio C.A.T </a:t>
            </a:r>
            <a:br>
              <a:rPr lang="it-IT" sz="16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</a:br>
            <a:r>
              <a:rPr lang="it-IT" sz="16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  Liceo Artistico -  Liceo Musicale</a:t>
            </a:r>
            <a:endParaRPr lang="it-IT" sz="1600" dirty="0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1653572" y="404662"/>
            <a:ext cx="7344816" cy="12763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Istituto  Superiore  Statale  “Vincenzo Cardarelli”</a:t>
            </a:r>
            <a:br>
              <a:rPr lang="it-IT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</a:br>
            <a:r>
              <a:rPr lang="it-IT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it-IT" b="1" dirty="0" smtClean="0">
                <a:solidFill>
                  <a:srgbClr val="002060"/>
                </a:solidFill>
                <a:latin typeface="+mn-lt"/>
              </a:rPr>
            </a:br>
            <a:endParaRPr lang="it-IT" dirty="0">
              <a:latin typeface="+mn-lt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488463" y="1680868"/>
            <a:ext cx="61670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i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Corso Professionale di Fotogrammetria Aerea </a:t>
            </a:r>
            <a:endParaRPr lang="it-IT" b="1" i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</a:endParaRPr>
          </a:p>
          <a:p>
            <a:pPr algn="ctr"/>
            <a:r>
              <a:rPr lang="it-IT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e </a:t>
            </a:r>
            <a:r>
              <a:rPr lang="it-IT" b="1" i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sull’ utilizzo del software Pix4DMapper </a:t>
            </a:r>
            <a:endParaRPr lang="it-IT" i="1" dirty="0">
              <a:solidFill>
                <a:srgbClr val="002060"/>
              </a:solidFill>
              <a:latin typeface="Verdana" pitchFamily="34" charset="0"/>
              <a:ea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13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11529" y="2204864"/>
            <a:ext cx="7520940" cy="357984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</a:pPr>
            <a:r>
              <a:rPr lang="it-IT" kern="150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Tahoma"/>
              </a:rPr>
              <a:t>Il corso, coordinato dai Professori  Alessandro </a:t>
            </a:r>
            <a:r>
              <a:rPr lang="it-IT" dirty="0" err="1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Missadin</a:t>
            </a:r>
            <a:r>
              <a:rPr lang="it-IT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 e Antonio </a:t>
            </a:r>
            <a:r>
              <a:rPr lang="it-IT" dirty="0" err="1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Menghi</a:t>
            </a:r>
            <a:r>
              <a:rPr lang="it-IT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,</a:t>
            </a:r>
            <a:r>
              <a:rPr lang="it-IT" kern="150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Tahoma"/>
              </a:rPr>
              <a:t> </a:t>
            </a:r>
            <a:r>
              <a:rPr lang="it-IT" b="0" kern="150" dirty="0" smtClean="0">
                <a:solidFill>
                  <a:srgbClr val="FF3300"/>
                </a:solidFill>
                <a:latin typeface="Verdana"/>
                <a:ea typeface="SimSun"/>
                <a:cs typeface="Tahoma"/>
              </a:rPr>
              <a:t>prevede il seguente </a:t>
            </a:r>
            <a:r>
              <a:rPr lang="it-IT" kern="150" dirty="0" smtClean="0">
                <a:solidFill>
                  <a:srgbClr val="FF3300"/>
                </a:solidFill>
                <a:latin typeface="Verdana"/>
                <a:ea typeface="SimSun"/>
                <a:cs typeface="Tahoma"/>
              </a:rPr>
              <a:t>programma:</a:t>
            </a:r>
            <a:endParaRPr lang="it-IT" kern="150" dirty="0">
              <a:solidFill>
                <a:srgbClr val="FF3300"/>
              </a:solidFill>
              <a:latin typeface="Verdana"/>
              <a:ea typeface="SimSun"/>
              <a:cs typeface="Tahoma"/>
            </a:endParaRPr>
          </a:p>
          <a:p>
            <a:r>
              <a:rPr lang="it-IT" sz="1800" u="sng" dirty="0">
                <a:solidFill>
                  <a:srgbClr val="002060"/>
                </a:solidFill>
              </a:rPr>
              <a:t>Parte 1</a:t>
            </a:r>
          </a:p>
          <a:p>
            <a:r>
              <a:rPr lang="it-IT" sz="18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 </a:t>
            </a:r>
            <a:r>
              <a:rPr lang="it-IT" sz="18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• </a:t>
            </a:r>
            <a:r>
              <a:rPr lang="it-IT" sz="18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Introduzione a Pix4Dmapper</a:t>
            </a:r>
          </a:p>
          <a:p>
            <a:r>
              <a:rPr lang="it-IT" sz="18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• Campi di Applicazione di Pix4Dmapper</a:t>
            </a:r>
          </a:p>
          <a:p>
            <a:r>
              <a:rPr lang="it-IT" sz="18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• Dalle immagini a Nuvole di Punti 3D</a:t>
            </a:r>
          </a:p>
          <a:p>
            <a:endParaRPr lang="it-IT" sz="2000" dirty="0">
              <a:solidFill>
                <a:srgbClr val="00206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653572" y="5986154"/>
            <a:ext cx="58368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Laboratori Territoriali per </a:t>
            </a:r>
            <a:r>
              <a:rPr lang="it-IT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l’</a:t>
            </a:r>
            <a:r>
              <a:rPr lang="it-IT" b="1" dirty="0" err="1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occupabilità</a:t>
            </a:r>
            <a:r>
              <a:rPr lang="it-IT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 </a:t>
            </a:r>
            <a:endParaRPr lang="it-IT" b="1" dirty="0">
              <a:solidFill>
                <a:srgbClr val="FF3300"/>
              </a:solidFill>
              <a:latin typeface="Verdana" pitchFamily="34" charset="0"/>
              <a:ea typeface="Verdana" pitchFamily="34" charset="0"/>
            </a:endParaRPr>
          </a:p>
          <a:p>
            <a:endParaRPr lang="it-IT" sz="3600" b="1" dirty="0">
              <a:solidFill>
                <a:srgbClr val="000000"/>
              </a:solidFill>
            </a:endParaRPr>
          </a:p>
        </p:txBody>
      </p:sp>
      <p:sp>
        <p:nvSpPr>
          <p:cNvPr id="5" name="CasellaDiTesto 4">
            <a:hlinkClick r:id="rId2"/>
          </p:cNvPr>
          <p:cNvSpPr txBox="1"/>
          <p:nvPr/>
        </p:nvSpPr>
        <p:spPr>
          <a:xfrm>
            <a:off x="3230927" y="6309320"/>
            <a:ext cx="26821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www.istitutocardarelli.gov.it</a:t>
            </a:r>
            <a:endParaRPr lang="it-IT" sz="1200" b="1" dirty="0">
              <a:solidFill>
                <a:srgbClr val="002060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907704" y="750432"/>
            <a:ext cx="66575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Istituto Tecnico Costruzioni Ambiente e Territorio C.A.T </a:t>
            </a:r>
            <a:br>
              <a:rPr lang="it-IT" sz="16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</a:br>
            <a:r>
              <a:rPr lang="it-IT" sz="16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  Liceo Artistico -  Liceo Musicale</a:t>
            </a:r>
            <a:endParaRPr lang="it-IT" sz="1600" dirty="0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1653572" y="404662"/>
            <a:ext cx="7344816" cy="12763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Istituto  Superiore  Statale  “Vincenzo Cardarelli”</a:t>
            </a:r>
            <a:br>
              <a:rPr lang="it-IT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</a:br>
            <a:r>
              <a:rPr lang="it-IT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it-IT" b="1" dirty="0" smtClean="0">
                <a:solidFill>
                  <a:srgbClr val="002060"/>
                </a:solidFill>
                <a:latin typeface="+mn-lt"/>
              </a:rPr>
            </a:br>
            <a:endParaRPr lang="it-IT" dirty="0">
              <a:latin typeface="+mn-lt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488463" y="1357702"/>
            <a:ext cx="61670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i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Corso Professionale di Fotogrammetria Aerea </a:t>
            </a:r>
            <a:endParaRPr lang="it-IT" b="1" i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</a:endParaRPr>
          </a:p>
          <a:p>
            <a:pPr algn="ctr"/>
            <a:r>
              <a:rPr lang="it-IT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e </a:t>
            </a:r>
            <a:r>
              <a:rPr lang="it-IT" b="1" i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sull’ utilizzo del software Pix4DMapper </a:t>
            </a:r>
            <a:endParaRPr lang="it-IT" i="1" dirty="0">
              <a:solidFill>
                <a:srgbClr val="002060"/>
              </a:solidFill>
              <a:latin typeface="Verdana" pitchFamily="34" charset="0"/>
              <a:ea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13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11530" y="1772816"/>
            <a:ext cx="7520940" cy="357984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</a:pPr>
            <a:r>
              <a:rPr lang="it-IT" sz="1800" kern="150" dirty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L’</a:t>
            </a:r>
            <a:r>
              <a:rPr lang="it-IT" sz="1800" kern="0" dirty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Istituto Superiore Statale “Vincenzo Cardarelli”- indirizzo Tecnico, </a:t>
            </a:r>
            <a:r>
              <a:rPr lang="it-IT" sz="1800" kern="0" dirty="0" smtClean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Costruzioni </a:t>
            </a:r>
            <a:r>
              <a:rPr lang="it-IT" sz="1800" kern="0" dirty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Ambiente e Territorio (CAT) </a:t>
            </a:r>
            <a:r>
              <a:rPr lang="it-IT" sz="1800" b="0" kern="0" dirty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con sede nella città di  </a:t>
            </a:r>
            <a:r>
              <a:rPr lang="it-IT" sz="1800" kern="0" dirty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La Spezia </a:t>
            </a:r>
            <a:r>
              <a:rPr lang="it-IT" sz="1800" b="0" kern="0" dirty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offre oggi </a:t>
            </a:r>
            <a:r>
              <a:rPr lang="it-IT" sz="1800" kern="150" dirty="0" smtClean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opportunità </a:t>
            </a:r>
            <a:r>
              <a:rPr lang="it-IT" sz="1800" kern="150" dirty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di formazione </a:t>
            </a:r>
            <a:r>
              <a:rPr lang="it-IT" sz="1800" kern="150" dirty="0" smtClean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uniche </a:t>
            </a:r>
            <a:r>
              <a:rPr lang="it-IT" sz="1800" kern="150" dirty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in Liguria</a:t>
            </a:r>
            <a:r>
              <a:rPr lang="it-IT" sz="1800" b="0" kern="150" dirty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, grazie alla </a:t>
            </a:r>
            <a:r>
              <a:rPr lang="it-IT" sz="1800" kern="150" dirty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vincita</a:t>
            </a:r>
            <a:r>
              <a:rPr lang="it-IT" sz="1800" b="0" kern="150" dirty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 </a:t>
            </a:r>
            <a:r>
              <a:rPr lang="it-IT" sz="1800" b="0" kern="150" dirty="0" smtClean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di </a:t>
            </a:r>
            <a:r>
              <a:rPr lang="it-IT" sz="1800" b="0" kern="150" dirty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uno specifico bando di concorso da </a:t>
            </a:r>
            <a:r>
              <a:rPr lang="it-IT" sz="1800" kern="150" dirty="0" smtClean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750.000 euro </a:t>
            </a:r>
            <a:r>
              <a:rPr lang="it-IT" sz="1800" b="0" kern="150" dirty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del Ministero della Pubblica Istruzione </a:t>
            </a:r>
            <a:r>
              <a:rPr lang="it-IT" sz="1800" b="0" kern="150" dirty="0" smtClean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finalizzato alla </a:t>
            </a:r>
            <a:r>
              <a:rPr lang="it-IT" sz="1800" kern="150" dirty="0" smtClean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realizzazione di Laboratori Territoriali </a:t>
            </a:r>
            <a:r>
              <a:rPr lang="it-IT" sz="1800" kern="150" dirty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per </a:t>
            </a:r>
            <a:r>
              <a:rPr lang="it-IT" sz="1800" kern="150" dirty="0" smtClean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l’</a:t>
            </a:r>
            <a:r>
              <a:rPr lang="it-IT" sz="1800" kern="150" dirty="0" err="1" smtClean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Occupabilità</a:t>
            </a:r>
            <a:endParaRPr lang="it-IT" sz="1800" b="0" kern="150" dirty="0">
              <a:solidFill>
                <a:srgbClr val="002060"/>
              </a:solidFill>
              <a:latin typeface="Liberation Serif"/>
              <a:ea typeface="SimSun"/>
              <a:cs typeface="Mangal"/>
            </a:endParaRPr>
          </a:p>
          <a:p>
            <a:pPr algn="just"/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789763" y="5986154"/>
            <a:ext cx="55644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Laboratori Territoriali per </a:t>
            </a:r>
            <a:r>
              <a:rPr lang="it-IT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l’</a:t>
            </a:r>
            <a:r>
              <a:rPr lang="it-IT" b="1" dirty="0" err="1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O</a:t>
            </a:r>
            <a:r>
              <a:rPr lang="it-IT" b="1" dirty="0" err="1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ccupabilità</a:t>
            </a:r>
            <a:r>
              <a:rPr lang="it-IT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 </a:t>
            </a:r>
            <a:endParaRPr lang="it-IT" b="1" dirty="0">
              <a:solidFill>
                <a:srgbClr val="FF3300"/>
              </a:solidFill>
              <a:latin typeface="Verdana" pitchFamily="34" charset="0"/>
              <a:ea typeface="Verdana" pitchFamily="34" charset="0"/>
            </a:endParaRPr>
          </a:p>
          <a:p>
            <a:endParaRPr lang="it-IT" sz="3600" b="1" dirty="0">
              <a:solidFill>
                <a:srgbClr val="000000"/>
              </a:solidFill>
            </a:endParaRPr>
          </a:p>
        </p:txBody>
      </p:sp>
      <p:sp>
        <p:nvSpPr>
          <p:cNvPr id="5" name="CasellaDiTesto 4">
            <a:hlinkClick r:id="rId2"/>
          </p:cNvPr>
          <p:cNvSpPr txBox="1"/>
          <p:nvPr/>
        </p:nvSpPr>
        <p:spPr>
          <a:xfrm>
            <a:off x="3230927" y="6309320"/>
            <a:ext cx="26821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www.istitutocardarelli.gov.it</a:t>
            </a:r>
            <a:endParaRPr lang="it-IT" sz="1200" b="1" dirty="0">
              <a:solidFill>
                <a:srgbClr val="002060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907704" y="750432"/>
            <a:ext cx="66575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Istituto Tecnico Costruzioni Ambiente e Territorio C.A.T </a:t>
            </a:r>
            <a:br>
              <a:rPr lang="it-IT" sz="16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</a:br>
            <a:r>
              <a:rPr lang="it-IT" sz="16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  Liceo Artistico -  Liceo Musicale</a:t>
            </a:r>
            <a:endParaRPr lang="it-IT" sz="1600" dirty="0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1653572" y="404662"/>
            <a:ext cx="7344816" cy="12763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Istituto  Superiore  Statale  “Vincenzo Cardarelli”</a:t>
            </a:r>
            <a:br>
              <a:rPr lang="it-IT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</a:br>
            <a:r>
              <a:rPr lang="it-IT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it-IT" b="1" dirty="0" smtClean="0">
                <a:solidFill>
                  <a:srgbClr val="002060"/>
                </a:solidFill>
                <a:latin typeface="+mn-lt"/>
              </a:rPr>
            </a:br>
            <a:endParaRPr lang="it-IT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720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11529" y="2636912"/>
            <a:ext cx="7520940" cy="3579849"/>
          </a:xfrm>
        </p:spPr>
        <p:txBody>
          <a:bodyPr>
            <a:noAutofit/>
          </a:bodyPr>
          <a:lstStyle/>
          <a:p>
            <a:pPr marL="0" indent="0"/>
            <a:r>
              <a:rPr lang="it-IT" sz="2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• </a:t>
            </a:r>
            <a:r>
              <a:rPr lang="it-IT" sz="2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Formati di Esportazione Pix4Dmapper</a:t>
            </a:r>
          </a:p>
          <a:p>
            <a:pPr marL="0" indent="0"/>
            <a:r>
              <a:rPr lang="it-IT" sz="2000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 (compatibilità con software CAD/GIS)</a:t>
            </a:r>
          </a:p>
          <a:p>
            <a:pPr marL="0" indent="0"/>
            <a:endParaRPr lang="it-IT" sz="20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</a:endParaRPr>
          </a:p>
          <a:p>
            <a:r>
              <a:rPr lang="it-IT" sz="2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• Come creare una georeferenziazione accurata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653572" y="5986154"/>
            <a:ext cx="58368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Laboratori Territoriali per </a:t>
            </a:r>
            <a:r>
              <a:rPr lang="it-IT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l’</a:t>
            </a:r>
            <a:r>
              <a:rPr lang="it-IT" b="1" dirty="0" err="1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occupabilità</a:t>
            </a:r>
            <a:r>
              <a:rPr lang="it-IT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 </a:t>
            </a:r>
            <a:endParaRPr lang="it-IT" b="1" dirty="0">
              <a:solidFill>
                <a:srgbClr val="FF3300"/>
              </a:solidFill>
              <a:latin typeface="Verdana" pitchFamily="34" charset="0"/>
              <a:ea typeface="Verdana" pitchFamily="34" charset="0"/>
            </a:endParaRPr>
          </a:p>
          <a:p>
            <a:endParaRPr lang="it-IT" sz="3600" b="1" dirty="0">
              <a:solidFill>
                <a:srgbClr val="000000"/>
              </a:solidFill>
            </a:endParaRPr>
          </a:p>
        </p:txBody>
      </p:sp>
      <p:sp>
        <p:nvSpPr>
          <p:cNvPr id="5" name="CasellaDiTesto 4">
            <a:hlinkClick r:id="rId2"/>
          </p:cNvPr>
          <p:cNvSpPr txBox="1"/>
          <p:nvPr/>
        </p:nvSpPr>
        <p:spPr>
          <a:xfrm>
            <a:off x="3230927" y="6309320"/>
            <a:ext cx="26821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www.istitutocardarelli.gov.it</a:t>
            </a:r>
            <a:endParaRPr lang="it-IT" sz="1200" b="1" dirty="0">
              <a:solidFill>
                <a:srgbClr val="002060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907704" y="750432"/>
            <a:ext cx="66575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Istituto Tecnico Costruzioni Ambiente e Territorio C.A.T </a:t>
            </a:r>
            <a:br>
              <a:rPr lang="it-IT" sz="16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</a:br>
            <a:r>
              <a:rPr lang="it-IT" sz="16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  Liceo Artistico -  Liceo Musicale</a:t>
            </a:r>
            <a:endParaRPr lang="it-IT" sz="1600" dirty="0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1653572" y="404662"/>
            <a:ext cx="7344816" cy="12763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Istituto  Superiore  Statale  “Vincenzo Cardarelli”</a:t>
            </a:r>
            <a:br>
              <a:rPr lang="it-IT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</a:br>
            <a:r>
              <a:rPr lang="it-IT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it-IT" b="1" dirty="0" smtClean="0">
                <a:solidFill>
                  <a:srgbClr val="002060"/>
                </a:solidFill>
                <a:latin typeface="+mn-lt"/>
              </a:rPr>
            </a:br>
            <a:endParaRPr lang="it-IT" dirty="0">
              <a:latin typeface="+mn-lt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488463" y="1357702"/>
            <a:ext cx="61670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i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Corso Professionale di Fotogrammetria Aerea </a:t>
            </a:r>
            <a:endParaRPr lang="it-IT" b="1" i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</a:endParaRPr>
          </a:p>
          <a:p>
            <a:pPr algn="ctr"/>
            <a:r>
              <a:rPr lang="it-IT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e </a:t>
            </a:r>
            <a:r>
              <a:rPr lang="it-IT" b="1" i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sull’ utilizzo del software Pix4DMapper </a:t>
            </a:r>
            <a:endParaRPr lang="it-IT" i="1" dirty="0">
              <a:solidFill>
                <a:srgbClr val="002060"/>
              </a:solidFill>
              <a:latin typeface="Verdana" pitchFamily="34" charset="0"/>
              <a:ea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8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11530" y="2432336"/>
            <a:ext cx="7520940" cy="3579849"/>
          </a:xfrm>
        </p:spPr>
        <p:txBody>
          <a:bodyPr>
            <a:noAutofit/>
          </a:bodyPr>
          <a:lstStyle/>
          <a:p>
            <a:r>
              <a:rPr lang="it-IT" sz="2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• </a:t>
            </a:r>
            <a:r>
              <a:rPr lang="it-IT" sz="2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Best </a:t>
            </a:r>
            <a:r>
              <a:rPr lang="it-IT" sz="2000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Practices</a:t>
            </a:r>
            <a:r>
              <a:rPr lang="it-IT" sz="2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 di Pix4Dmapper (corretto utilizzo delle tecniche)</a:t>
            </a:r>
          </a:p>
          <a:p>
            <a:r>
              <a:rPr lang="it-IT" sz="2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• Dimostrazione pratica di Pix4Dmapper</a:t>
            </a:r>
          </a:p>
          <a:p>
            <a:r>
              <a:rPr lang="it-IT" sz="2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• Elaborazioni Agricoltura di Precisione con Pix4Dmapper</a:t>
            </a:r>
          </a:p>
          <a:p>
            <a:r>
              <a:rPr lang="it-IT" sz="2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• Aspetti pratici: tempi di elaborazione e hardware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789763" y="5986154"/>
            <a:ext cx="55644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Laboratori Territoriali per </a:t>
            </a:r>
            <a:r>
              <a:rPr lang="it-IT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l’</a:t>
            </a:r>
            <a:r>
              <a:rPr lang="it-IT" b="1" dirty="0" err="1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O</a:t>
            </a:r>
            <a:r>
              <a:rPr lang="it-IT" b="1" dirty="0" err="1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ccupabilità</a:t>
            </a:r>
            <a:r>
              <a:rPr lang="it-IT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 </a:t>
            </a:r>
            <a:endParaRPr lang="it-IT" b="1" dirty="0">
              <a:solidFill>
                <a:srgbClr val="FF3300"/>
              </a:solidFill>
              <a:latin typeface="Verdana" pitchFamily="34" charset="0"/>
              <a:ea typeface="Verdana" pitchFamily="34" charset="0"/>
            </a:endParaRPr>
          </a:p>
          <a:p>
            <a:endParaRPr lang="it-IT" sz="3600" b="1" dirty="0">
              <a:solidFill>
                <a:srgbClr val="000000"/>
              </a:solidFill>
            </a:endParaRPr>
          </a:p>
        </p:txBody>
      </p:sp>
      <p:sp>
        <p:nvSpPr>
          <p:cNvPr id="5" name="CasellaDiTesto 4">
            <a:hlinkClick r:id="rId2"/>
          </p:cNvPr>
          <p:cNvSpPr txBox="1"/>
          <p:nvPr/>
        </p:nvSpPr>
        <p:spPr>
          <a:xfrm>
            <a:off x="3230927" y="6309320"/>
            <a:ext cx="26821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www.istitutocardarelli.gov.it</a:t>
            </a:r>
            <a:endParaRPr lang="it-IT" sz="1200" b="1" dirty="0">
              <a:solidFill>
                <a:srgbClr val="002060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907704" y="750432"/>
            <a:ext cx="66575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Istituto Tecnico Costruzioni Ambiente e Territorio C.A.T </a:t>
            </a:r>
            <a:br>
              <a:rPr lang="it-IT" sz="16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</a:br>
            <a:r>
              <a:rPr lang="it-IT" sz="16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  Liceo Artistico -  Liceo Musicale</a:t>
            </a:r>
            <a:endParaRPr lang="it-IT" sz="1600" dirty="0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1653572" y="404662"/>
            <a:ext cx="7344816" cy="12763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Istituto  Superiore  Statale  “Vincenzo Cardarelli”</a:t>
            </a:r>
            <a:br>
              <a:rPr lang="it-IT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</a:br>
            <a:r>
              <a:rPr lang="it-IT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it-IT" b="1" dirty="0" smtClean="0">
                <a:solidFill>
                  <a:srgbClr val="002060"/>
                </a:solidFill>
                <a:latin typeface="+mn-lt"/>
              </a:rPr>
            </a:br>
            <a:endParaRPr lang="it-IT" dirty="0">
              <a:latin typeface="+mn-lt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488463" y="1357702"/>
            <a:ext cx="61670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i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Corso Professionale di Fotogrammetria Aerea </a:t>
            </a:r>
            <a:endParaRPr lang="it-IT" b="1" i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</a:endParaRPr>
          </a:p>
          <a:p>
            <a:pPr algn="ctr"/>
            <a:r>
              <a:rPr lang="it-IT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e </a:t>
            </a:r>
            <a:r>
              <a:rPr lang="it-IT" b="1" i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sull’ utilizzo del software Pix4DMapper </a:t>
            </a:r>
            <a:endParaRPr lang="it-IT" i="1" dirty="0">
              <a:solidFill>
                <a:srgbClr val="002060"/>
              </a:solidFill>
              <a:latin typeface="Verdana" pitchFamily="34" charset="0"/>
              <a:ea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71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11529" y="2564904"/>
            <a:ext cx="7520940" cy="3579849"/>
          </a:xfrm>
        </p:spPr>
        <p:txBody>
          <a:bodyPr>
            <a:noAutofit/>
          </a:bodyPr>
          <a:lstStyle/>
          <a:p>
            <a:pPr marL="0" indent="0" algn="just"/>
            <a:r>
              <a:rPr lang="it-IT" sz="2000" b="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Ulteriore opportunità è il </a:t>
            </a:r>
            <a:r>
              <a:rPr lang="it-IT" sz="2000" b="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corso </a:t>
            </a:r>
            <a:r>
              <a:rPr lang="it-IT" sz="2000" b="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di prossimo avvio relativo all’ utilizzo del </a:t>
            </a:r>
            <a:r>
              <a:rPr lang="it-IT" sz="2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Laser </a:t>
            </a:r>
            <a:r>
              <a:rPr lang="it-IT" sz="2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Scanner per i rilievi topografici</a:t>
            </a:r>
            <a:r>
              <a:rPr lang="it-IT" sz="2000" b="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, </a:t>
            </a:r>
            <a:r>
              <a:rPr lang="it-IT" sz="2000" b="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che si terrà sempre all</a:t>
            </a:r>
            <a:r>
              <a:rPr lang="it-IT" sz="2000" b="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’ interno dell’ I.S.S. “ </a:t>
            </a:r>
            <a:r>
              <a:rPr lang="it-IT" sz="2000" b="0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V.Cardarelli</a:t>
            </a:r>
            <a:r>
              <a:rPr lang="it-IT" sz="2000" b="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” </a:t>
            </a:r>
            <a:r>
              <a:rPr lang="it-IT" sz="2000" b="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presso </a:t>
            </a:r>
            <a:r>
              <a:rPr lang="it-IT" sz="2000" b="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le </a:t>
            </a:r>
            <a:r>
              <a:rPr lang="it-IT" sz="2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aule </a:t>
            </a:r>
            <a:r>
              <a:rPr lang="it-IT" sz="2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attrezzate </a:t>
            </a:r>
            <a:r>
              <a:rPr lang="it-IT" sz="2000" b="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dei Laboratori Territoriali per l’</a:t>
            </a:r>
            <a:r>
              <a:rPr lang="it-IT" sz="2000" b="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Occupabilità</a:t>
            </a:r>
            <a:r>
              <a:rPr lang="it-IT" sz="2000" b="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, e </a:t>
            </a:r>
            <a:r>
              <a:rPr lang="it-IT" sz="2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destinato </a:t>
            </a:r>
            <a:r>
              <a:rPr lang="it-IT" sz="2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ai docenti delle materie tecniche </a:t>
            </a:r>
            <a:r>
              <a:rPr lang="it-IT" sz="2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professionali</a:t>
            </a:r>
            <a:endParaRPr lang="it-IT" sz="2000" dirty="0">
              <a:solidFill>
                <a:srgbClr val="002060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789763" y="5986154"/>
            <a:ext cx="55644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Laboratori Territoriali per </a:t>
            </a:r>
            <a:r>
              <a:rPr lang="it-IT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l’</a:t>
            </a:r>
            <a:r>
              <a:rPr lang="it-IT" b="1" dirty="0" err="1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O</a:t>
            </a:r>
            <a:r>
              <a:rPr lang="it-IT" b="1" dirty="0" err="1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ccupabilità</a:t>
            </a:r>
            <a:r>
              <a:rPr lang="it-IT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 </a:t>
            </a:r>
            <a:endParaRPr lang="it-IT" b="1" dirty="0">
              <a:solidFill>
                <a:srgbClr val="FF3300"/>
              </a:solidFill>
              <a:latin typeface="Verdana" pitchFamily="34" charset="0"/>
              <a:ea typeface="Verdana" pitchFamily="34" charset="0"/>
            </a:endParaRPr>
          </a:p>
          <a:p>
            <a:endParaRPr lang="it-IT" sz="3600" b="1" dirty="0">
              <a:solidFill>
                <a:srgbClr val="000000"/>
              </a:solidFill>
            </a:endParaRPr>
          </a:p>
        </p:txBody>
      </p:sp>
      <p:sp>
        <p:nvSpPr>
          <p:cNvPr id="5" name="CasellaDiTesto 4">
            <a:hlinkClick r:id="rId2"/>
          </p:cNvPr>
          <p:cNvSpPr txBox="1"/>
          <p:nvPr/>
        </p:nvSpPr>
        <p:spPr>
          <a:xfrm>
            <a:off x="3230927" y="6309320"/>
            <a:ext cx="26821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www.istitutocardarelli.gov.it</a:t>
            </a:r>
            <a:endParaRPr lang="it-IT" sz="1200" b="1" dirty="0">
              <a:solidFill>
                <a:srgbClr val="002060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907704" y="750432"/>
            <a:ext cx="66575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Istituto Tecnico Costruzioni Ambiente e Territorio C.A.T </a:t>
            </a:r>
            <a:br>
              <a:rPr lang="it-IT" sz="16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</a:br>
            <a:r>
              <a:rPr lang="it-IT" sz="16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  Liceo Artistico -  Liceo Musicale</a:t>
            </a:r>
            <a:endParaRPr lang="it-IT" sz="1600" dirty="0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1653572" y="404662"/>
            <a:ext cx="7344816" cy="12763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Istituto  Superiore  Statale  “Vincenzo Cardarelli”</a:t>
            </a:r>
            <a:br>
              <a:rPr lang="it-IT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</a:br>
            <a:r>
              <a:rPr lang="it-IT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it-IT" b="1" dirty="0" smtClean="0">
                <a:solidFill>
                  <a:srgbClr val="002060"/>
                </a:solidFill>
                <a:latin typeface="+mn-lt"/>
              </a:rPr>
            </a:br>
            <a:endParaRPr lang="it-IT" dirty="0">
              <a:latin typeface="+mn-lt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182290" y="1670789"/>
            <a:ext cx="6779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i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Corso Professionale </a:t>
            </a:r>
            <a:r>
              <a:rPr lang="it-IT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sull’utilizzo del Laser Scanner </a:t>
            </a:r>
          </a:p>
          <a:p>
            <a:pPr algn="ctr"/>
            <a:r>
              <a:rPr lang="it-IT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per i rilievi topografici</a:t>
            </a:r>
            <a:endParaRPr lang="it-IT" i="1" dirty="0">
              <a:solidFill>
                <a:srgbClr val="002060"/>
              </a:solidFill>
              <a:latin typeface="Verdana" pitchFamily="34" charset="0"/>
              <a:ea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71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789763" y="5986154"/>
            <a:ext cx="55644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Laboratori Territoriali per </a:t>
            </a:r>
            <a:r>
              <a:rPr lang="it-IT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l’</a:t>
            </a:r>
            <a:r>
              <a:rPr lang="it-IT" b="1" dirty="0" err="1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O</a:t>
            </a:r>
            <a:r>
              <a:rPr lang="it-IT" b="1" dirty="0" err="1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ccupabilità</a:t>
            </a:r>
            <a:r>
              <a:rPr lang="it-IT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 </a:t>
            </a:r>
            <a:endParaRPr lang="it-IT" b="1" dirty="0">
              <a:solidFill>
                <a:srgbClr val="FF3300"/>
              </a:solidFill>
              <a:latin typeface="Verdana" pitchFamily="34" charset="0"/>
              <a:ea typeface="Verdana" pitchFamily="34" charset="0"/>
            </a:endParaRPr>
          </a:p>
          <a:p>
            <a:endParaRPr lang="it-IT" sz="3600" b="1" dirty="0">
              <a:solidFill>
                <a:srgbClr val="000000"/>
              </a:solidFill>
            </a:endParaRPr>
          </a:p>
        </p:txBody>
      </p:sp>
      <p:sp>
        <p:nvSpPr>
          <p:cNvPr id="5" name="CasellaDiTesto 4">
            <a:hlinkClick r:id="rId2"/>
          </p:cNvPr>
          <p:cNvSpPr txBox="1"/>
          <p:nvPr/>
        </p:nvSpPr>
        <p:spPr>
          <a:xfrm>
            <a:off x="3230927" y="6309320"/>
            <a:ext cx="26821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www.istitutocardarelli.gov.it</a:t>
            </a:r>
            <a:endParaRPr lang="it-IT" sz="1200" b="1" dirty="0">
              <a:solidFill>
                <a:srgbClr val="002060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907704" y="750432"/>
            <a:ext cx="66575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Istituto Tecnico Costruzioni Ambiente e Territorio C.A.T </a:t>
            </a:r>
            <a:br>
              <a:rPr lang="it-IT" sz="16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</a:br>
            <a:r>
              <a:rPr lang="it-IT" sz="16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  Liceo Artistico -  Liceo Musicale</a:t>
            </a:r>
            <a:endParaRPr lang="it-IT" sz="1600" dirty="0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1653572" y="404662"/>
            <a:ext cx="7344816" cy="12763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Istituto  Superiore  Statale  “Vincenzo Cardarelli”</a:t>
            </a:r>
            <a:br>
              <a:rPr lang="it-IT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</a:br>
            <a:r>
              <a:rPr lang="it-IT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it-IT" b="1" dirty="0" smtClean="0">
                <a:solidFill>
                  <a:srgbClr val="002060"/>
                </a:solidFill>
                <a:latin typeface="+mn-lt"/>
              </a:rPr>
            </a:br>
            <a:endParaRPr lang="it-IT" dirty="0">
              <a:latin typeface="+mn-lt"/>
            </a:endParaRPr>
          </a:p>
        </p:txBody>
      </p:sp>
      <p:pic>
        <p:nvPicPr>
          <p:cNvPr id="10" name="Segnaposto contenuto 9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960" b="23969"/>
          <a:stretch/>
        </p:blipFill>
        <p:spPr>
          <a:xfrm>
            <a:off x="2375755" y="2388862"/>
            <a:ext cx="4392488" cy="2371675"/>
          </a:xfrm>
        </p:spPr>
      </p:pic>
      <p:sp>
        <p:nvSpPr>
          <p:cNvPr id="9" name="CasellaDiTesto 8"/>
          <p:cNvSpPr txBox="1"/>
          <p:nvPr/>
        </p:nvSpPr>
        <p:spPr>
          <a:xfrm>
            <a:off x="1283278" y="1680976"/>
            <a:ext cx="6577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Investimenti in arredi, tecnologie software: </a:t>
            </a:r>
          </a:p>
          <a:p>
            <a:pPr algn="ctr"/>
            <a:r>
              <a:rPr lang="it-IT" sz="2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il Cardarelli al passo coi tempi</a:t>
            </a:r>
            <a:endParaRPr lang="it-IT" sz="2000" dirty="0">
              <a:solidFill>
                <a:srgbClr val="002060"/>
              </a:solidFill>
              <a:latin typeface="Verdana" pitchFamily="34" charset="0"/>
              <a:ea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97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11529" y="2564904"/>
            <a:ext cx="7520940" cy="3579849"/>
          </a:xfrm>
        </p:spPr>
        <p:txBody>
          <a:bodyPr>
            <a:noAutofit/>
          </a:bodyPr>
          <a:lstStyle/>
          <a:p>
            <a:pPr marL="0" indent="0" algn="just"/>
            <a:r>
              <a:rPr lang="it-IT" sz="2000" b="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 A fronte del finanziamento iniziale della prima tranche di euro 372.500,00 corrispondente al 50% del totale assegnato dal MIUR per il progetto, l’istituto ha impegnato </a:t>
            </a:r>
            <a:r>
              <a:rPr lang="it-IT" sz="2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ad oggi  la somma di euro 335.000,00 </a:t>
            </a:r>
            <a:r>
              <a:rPr lang="it-IT" sz="2000" b="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per </a:t>
            </a:r>
            <a:r>
              <a:rPr lang="it-IT" sz="2000" b="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il </a:t>
            </a:r>
            <a:r>
              <a:rPr lang="it-IT" sz="2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rinnovamento </a:t>
            </a:r>
            <a:r>
              <a:rPr lang="it-IT" sz="2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completo dei locali</a:t>
            </a:r>
            <a:r>
              <a:rPr lang="it-IT" sz="2000" b="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, </a:t>
            </a:r>
            <a:r>
              <a:rPr lang="it-IT" sz="2000" b="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l’</a:t>
            </a:r>
            <a:r>
              <a:rPr lang="it-IT" sz="2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acquisto </a:t>
            </a:r>
            <a:r>
              <a:rPr lang="it-IT" sz="2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di attrezzature informatiche e software </a:t>
            </a:r>
            <a:r>
              <a:rPr lang="it-IT" sz="2000" b="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e </a:t>
            </a:r>
            <a:r>
              <a:rPr lang="it-IT" sz="2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compensi per prestazioni professionali </a:t>
            </a:r>
            <a:r>
              <a:rPr lang="it-IT" sz="2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altamente qualificate, </a:t>
            </a:r>
            <a:r>
              <a:rPr lang="it-IT" sz="2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i</a:t>
            </a:r>
            <a:r>
              <a:rPr lang="it-IT" sz="2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l tutto per garantire l’eccellenza nella formazione</a:t>
            </a:r>
            <a:endParaRPr lang="it-IT" sz="2000" dirty="0">
              <a:solidFill>
                <a:srgbClr val="002060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789763" y="5986154"/>
            <a:ext cx="55644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Laboratori Territoriali per </a:t>
            </a:r>
            <a:r>
              <a:rPr lang="it-IT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l’</a:t>
            </a:r>
            <a:r>
              <a:rPr lang="it-IT" b="1" dirty="0" err="1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O</a:t>
            </a:r>
            <a:r>
              <a:rPr lang="it-IT" b="1" dirty="0" err="1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ccupabilità</a:t>
            </a:r>
            <a:r>
              <a:rPr lang="it-IT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 </a:t>
            </a:r>
            <a:endParaRPr lang="it-IT" b="1" dirty="0">
              <a:solidFill>
                <a:srgbClr val="FF3300"/>
              </a:solidFill>
              <a:latin typeface="Verdana" pitchFamily="34" charset="0"/>
              <a:ea typeface="Verdana" pitchFamily="34" charset="0"/>
            </a:endParaRPr>
          </a:p>
          <a:p>
            <a:endParaRPr lang="it-IT" sz="3600" b="1" dirty="0">
              <a:solidFill>
                <a:srgbClr val="000000"/>
              </a:solidFill>
            </a:endParaRPr>
          </a:p>
        </p:txBody>
      </p:sp>
      <p:sp>
        <p:nvSpPr>
          <p:cNvPr id="5" name="CasellaDiTesto 4">
            <a:hlinkClick r:id="rId2"/>
          </p:cNvPr>
          <p:cNvSpPr txBox="1"/>
          <p:nvPr/>
        </p:nvSpPr>
        <p:spPr>
          <a:xfrm>
            <a:off x="3230927" y="6309320"/>
            <a:ext cx="26821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www.istitutocardarelli.gov.it</a:t>
            </a:r>
            <a:endParaRPr lang="it-IT" sz="1200" b="1" dirty="0">
              <a:solidFill>
                <a:srgbClr val="002060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907704" y="750432"/>
            <a:ext cx="66575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Istituto Tecnico Costruzioni Ambiente e Territorio C.A.T </a:t>
            </a:r>
            <a:br>
              <a:rPr lang="it-IT" sz="16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</a:br>
            <a:r>
              <a:rPr lang="it-IT" sz="16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  Liceo Artistico -  Liceo Musicale</a:t>
            </a:r>
            <a:endParaRPr lang="it-IT" sz="1600" dirty="0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1653572" y="404662"/>
            <a:ext cx="7344816" cy="12763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Istituto  Superiore  Statale  “Vincenzo Cardarelli”</a:t>
            </a:r>
            <a:br>
              <a:rPr lang="it-IT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</a:br>
            <a:r>
              <a:rPr lang="it-IT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it-IT" b="1" dirty="0" smtClean="0">
                <a:solidFill>
                  <a:srgbClr val="002060"/>
                </a:solidFill>
                <a:latin typeface="+mn-lt"/>
              </a:rPr>
            </a:br>
            <a:endParaRPr lang="it-IT" dirty="0">
              <a:latin typeface="+mn-lt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816821" y="1670789"/>
            <a:ext cx="7510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Investimenti in arredi, tecnologie software: il Cardarelli </a:t>
            </a:r>
          </a:p>
          <a:p>
            <a:pPr algn="ctr"/>
            <a:r>
              <a:rPr lang="it-IT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al passo coi tempi</a:t>
            </a:r>
            <a:endParaRPr lang="it-IT" dirty="0">
              <a:solidFill>
                <a:srgbClr val="002060"/>
              </a:solidFill>
              <a:latin typeface="Verdana" pitchFamily="34" charset="0"/>
              <a:ea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97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789763" y="5986154"/>
            <a:ext cx="55644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Laboratori Territoriali per </a:t>
            </a:r>
            <a:r>
              <a:rPr lang="it-IT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l’</a:t>
            </a:r>
            <a:r>
              <a:rPr lang="it-IT" b="1" dirty="0" err="1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O</a:t>
            </a:r>
            <a:r>
              <a:rPr lang="it-IT" b="1" dirty="0" err="1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ccupabilità</a:t>
            </a:r>
            <a:r>
              <a:rPr lang="it-IT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 </a:t>
            </a:r>
            <a:endParaRPr lang="it-IT" b="1" dirty="0">
              <a:solidFill>
                <a:srgbClr val="FF3300"/>
              </a:solidFill>
              <a:latin typeface="Verdana" pitchFamily="34" charset="0"/>
              <a:ea typeface="Verdana" pitchFamily="34" charset="0"/>
            </a:endParaRPr>
          </a:p>
          <a:p>
            <a:endParaRPr lang="it-IT" sz="3600" b="1" dirty="0">
              <a:solidFill>
                <a:srgbClr val="000000"/>
              </a:solidFill>
            </a:endParaRPr>
          </a:p>
        </p:txBody>
      </p:sp>
      <p:sp>
        <p:nvSpPr>
          <p:cNvPr id="5" name="CasellaDiTesto 4">
            <a:hlinkClick r:id="rId2"/>
          </p:cNvPr>
          <p:cNvSpPr txBox="1"/>
          <p:nvPr/>
        </p:nvSpPr>
        <p:spPr>
          <a:xfrm>
            <a:off x="3230927" y="6309320"/>
            <a:ext cx="26821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www.istitutocardarelli.gov.it</a:t>
            </a:r>
            <a:endParaRPr lang="it-IT" sz="1200" b="1" dirty="0">
              <a:solidFill>
                <a:srgbClr val="002060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907704" y="750432"/>
            <a:ext cx="66575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Istituto Tecnico Costruzioni Ambiente e Territorio C.A.T </a:t>
            </a:r>
            <a:br>
              <a:rPr lang="it-IT" sz="16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</a:br>
            <a:r>
              <a:rPr lang="it-IT" sz="16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  Liceo Artistico -  Liceo Musicale</a:t>
            </a:r>
            <a:endParaRPr lang="it-IT" sz="1600" dirty="0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1653572" y="404662"/>
            <a:ext cx="7344816" cy="12763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Istituto  Superiore  Statale  “Vincenzo Cardarelli”</a:t>
            </a:r>
            <a:br>
              <a:rPr lang="it-IT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</a:br>
            <a:r>
              <a:rPr lang="it-IT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it-IT" b="1" dirty="0" smtClean="0">
                <a:solidFill>
                  <a:srgbClr val="002060"/>
                </a:solidFill>
                <a:latin typeface="+mn-lt"/>
              </a:rPr>
            </a:br>
            <a:endParaRPr lang="it-IT" dirty="0">
              <a:latin typeface="+mn-lt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740070" y="1493629"/>
            <a:ext cx="1197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La Sede</a:t>
            </a:r>
            <a:endParaRPr lang="it-IT" dirty="0">
              <a:solidFill>
                <a:srgbClr val="002060"/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12" name="Segnaposto contenuto 11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3649" r="-4733" b="17689"/>
          <a:stretch/>
        </p:blipFill>
        <p:spPr>
          <a:xfrm>
            <a:off x="1058884" y="1916832"/>
            <a:ext cx="7485137" cy="3925306"/>
          </a:xfrm>
        </p:spPr>
      </p:pic>
    </p:spTree>
    <p:extLst>
      <p:ext uri="{BB962C8B-B14F-4D97-AF65-F5344CB8AC3E}">
        <p14:creationId xmlns:p14="http://schemas.microsoft.com/office/powerpoint/2010/main" val="228997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66305" y="1834493"/>
            <a:ext cx="7520940" cy="3579849"/>
          </a:xfrm>
        </p:spPr>
        <p:txBody>
          <a:bodyPr>
            <a:noAutofit/>
          </a:bodyPr>
          <a:lstStyle/>
          <a:p>
            <a:pPr marL="0" lvl="0" indent="0"/>
            <a:endParaRPr lang="it-IT" sz="2000" b="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</a:endParaRPr>
          </a:p>
          <a:p>
            <a:pPr marL="0" lvl="0" indent="0"/>
            <a:r>
              <a:rPr lang="it-IT" sz="2000" b="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L’Istituto, in tempi relativamente brevi, ha provveduto:</a:t>
            </a:r>
          </a:p>
          <a:p>
            <a:pPr marL="0" lvl="0" indent="0"/>
            <a:endParaRPr lang="it-IT" sz="2000" b="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it-IT" sz="2000" b="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alla </a:t>
            </a:r>
            <a:r>
              <a:rPr lang="it-IT" sz="2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tinteggiatura dei locali </a:t>
            </a:r>
            <a:r>
              <a:rPr lang="it-IT" sz="2000" b="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e alla </a:t>
            </a:r>
            <a:r>
              <a:rPr lang="it-IT" sz="2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pulizia degli </a:t>
            </a:r>
            <a:r>
              <a:rPr lang="it-IT" sz="2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spazi</a:t>
            </a:r>
            <a:endParaRPr lang="it-IT" sz="2000" dirty="0">
              <a:solidFill>
                <a:srgbClr val="002060"/>
              </a:solidFill>
              <a:latin typeface="Verdana" pitchFamily="34" charset="0"/>
              <a:ea typeface="Verdana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it-IT" sz="2000" b="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alla </a:t>
            </a:r>
            <a:r>
              <a:rPr lang="it-IT" sz="2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revisione dell’impianto idrico </a:t>
            </a:r>
            <a:r>
              <a:rPr lang="it-IT" sz="2000" b="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nei servizi igienici di </a:t>
            </a:r>
            <a:r>
              <a:rPr lang="it-IT" sz="2000" b="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pertinenza</a:t>
            </a:r>
            <a:endParaRPr lang="it-IT" sz="2000" b="0" dirty="0">
              <a:solidFill>
                <a:srgbClr val="002060"/>
              </a:solidFill>
              <a:latin typeface="Verdana" pitchFamily="34" charset="0"/>
              <a:ea typeface="Verdana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it-IT" sz="2000" b="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alla realizzazione degli </a:t>
            </a:r>
            <a:r>
              <a:rPr lang="it-IT" sz="2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impianti </a:t>
            </a:r>
            <a:r>
              <a:rPr lang="it-IT" sz="2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elettrici</a:t>
            </a:r>
            <a:endParaRPr lang="it-IT" sz="2000" dirty="0">
              <a:solidFill>
                <a:srgbClr val="002060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789763" y="5986154"/>
            <a:ext cx="55644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Laboratori Territoriali per </a:t>
            </a:r>
            <a:r>
              <a:rPr lang="it-IT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l’</a:t>
            </a:r>
            <a:r>
              <a:rPr lang="it-IT" b="1" dirty="0" err="1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O</a:t>
            </a:r>
            <a:r>
              <a:rPr lang="it-IT" b="1" dirty="0" err="1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ccupabilità</a:t>
            </a:r>
            <a:r>
              <a:rPr lang="it-IT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 </a:t>
            </a:r>
            <a:endParaRPr lang="it-IT" b="1" dirty="0">
              <a:solidFill>
                <a:srgbClr val="FF3300"/>
              </a:solidFill>
              <a:latin typeface="Verdana" pitchFamily="34" charset="0"/>
              <a:ea typeface="Verdana" pitchFamily="34" charset="0"/>
            </a:endParaRPr>
          </a:p>
          <a:p>
            <a:endParaRPr lang="it-IT" sz="3600" b="1" dirty="0">
              <a:solidFill>
                <a:srgbClr val="000000"/>
              </a:solidFill>
            </a:endParaRPr>
          </a:p>
        </p:txBody>
      </p:sp>
      <p:sp>
        <p:nvSpPr>
          <p:cNvPr id="5" name="CasellaDiTesto 4">
            <a:hlinkClick r:id="rId2"/>
          </p:cNvPr>
          <p:cNvSpPr txBox="1"/>
          <p:nvPr/>
        </p:nvSpPr>
        <p:spPr>
          <a:xfrm>
            <a:off x="3230927" y="6309320"/>
            <a:ext cx="26821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www.istitutocardarelli.gov.it</a:t>
            </a:r>
            <a:endParaRPr lang="it-IT" sz="1200" b="1" dirty="0">
              <a:solidFill>
                <a:srgbClr val="002060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907704" y="750432"/>
            <a:ext cx="66575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Istituto Tecnico Costruzioni Ambiente e Territorio C.A.T </a:t>
            </a:r>
            <a:br>
              <a:rPr lang="it-IT" sz="16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</a:br>
            <a:r>
              <a:rPr lang="it-IT" sz="16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  Liceo Artistico -  Liceo Musicale</a:t>
            </a:r>
            <a:endParaRPr lang="it-IT" sz="1600" dirty="0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1653572" y="404662"/>
            <a:ext cx="7344816" cy="12763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Istituto  Superiore  Statale  “Vincenzo Cardarelli”</a:t>
            </a:r>
            <a:br>
              <a:rPr lang="it-IT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</a:br>
            <a:r>
              <a:rPr lang="it-IT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it-IT" b="1" dirty="0" smtClean="0">
                <a:solidFill>
                  <a:srgbClr val="002060"/>
                </a:solidFill>
                <a:latin typeface="+mn-lt"/>
              </a:rPr>
            </a:br>
            <a:endParaRPr lang="it-IT" dirty="0">
              <a:latin typeface="+mn-lt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66305" y="1484784"/>
            <a:ext cx="7625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i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Imponente il lavoro svolto, </a:t>
            </a:r>
          </a:p>
          <a:p>
            <a:pPr algn="ctr"/>
            <a:r>
              <a:rPr lang="it-IT" b="1" i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per un ottimale impiego delle risorse finanziarie ottenute</a:t>
            </a:r>
            <a:endParaRPr lang="it-IT" i="1" dirty="0">
              <a:solidFill>
                <a:srgbClr val="FF3300"/>
              </a:solidFill>
              <a:latin typeface="Verdana" pitchFamily="34" charset="0"/>
              <a:ea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97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789763" y="5986154"/>
            <a:ext cx="55644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Laboratori Territoriali per </a:t>
            </a:r>
            <a:r>
              <a:rPr lang="it-IT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l’</a:t>
            </a:r>
            <a:r>
              <a:rPr lang="it-IT" b="1" dirty="0" err="1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O</a:t>
            </a:r>
            <a:r>
              <a:rPr lang="it-IT" b="1" dirty="0" err="1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ccupabilità</a:t>
            </a:r>
            <a:r>
              <a:rPr lang="it-IT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 </a:t>
            </a:r>
            <a:endParaRPr lang="it-IT" b="1" dirty="0">
              <a:solidFill>
                <a:srgbClr val="FF3300"/>
              </a:solidFill>
              <a:latin typeface="Verdana" pitchFamily="34" charset="0"/>
              <a:ea typeface="Verdana" pitchFamily="34" charset="0"/>
            </a:endParaRPr>
          </a:p>
          <a:p>
            <a:endParaRPr lang="it-IT" sz="3600" b="1" dirty="0">
              <a:solidFill>
                <a:srgbClr val="000000"/>
              </a:solidFill>
            </a:endParaRPr>
          </a:p>
        </p:txBody>
      </p:sp>
      <p:sp>
        <p:nvSpPr>
          <p:cNvPr id="5" name="CasellaDiTesto 4">
            <a:hlinkClick r:id="rId2"/>
          </p:cNvPr>
          <p:cNvSpPr txBox="1"/>
          <p:nvPr/>
        </p:nvSpPr>
        <p:spPr>
          <a:xfrm>
            <a:off x="3230927" y="6309320"/>
            <a:ext cx="26821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www.istitutocardarelli.gov.it</a:t>
            </a:r>
            <a:endParaRPr lang="it-IT" sz="1200" b="1" dirty="0">
              <a:solidFill>
                <a:srgbClr val="002060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907704" y="750432"/>
            <a:ext cx="66575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Istituto Tecnico Costruzioni Ambiente e Territorio C.A.T </a:t>
            </a:r>
            <a:br>
              <a:rPr lang="it-IT" sz="16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</a:br>
            <a:r>
              <a:rPr lang="it-IT" sz="16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  Liceo Artistico -  Liceo Musicale</a:t>
            </a:r>
            <a:endParaRPr lang="it-IT" sz="1600" dirty="0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1653572" y="404662"/>
            <a:ext cx="7344816" cy="12763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Istituto  Superiore  Statale  “Vincenzo Cardarelli”</a:t>
            </a:r>
            <a:br>
              <a:rPr lang="it-IT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</a:br>
            <a:r>
              <a:rPr lang="it-IT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it-IT" b="1" dirty="0" smtClean="0">
                <a:solidFill>
                  <a:srgbClr val="002060"/>
                </a:solidFill>
                <a:latin typeface="+mn-lt"/>
              </a:rPr>
            </a:br>
            <a:endParaRPr lang="it-IT" dirty="0">
              <a:latin typeface="+mn-lt"/>
            </a:endParaRPr>
          </a:p>
        </p:txBody>
      </p:sp>
      <p:sp>
        <p:nvSpPr>
          <p:cNvPr id="10" name="Segnaposto contenuto 2"/>
          <p:cNvSpPr txBox="1">
            <a:spLocks/>
          </p:cNvSpPr>
          <p:nvPr/>
        </p:nvSpPr>
        <p:spPr>
          <a:xfrm>
            <a:off x="611560" y="1680976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it-IT" sz="2000" b="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it-IT" sz="2000" b="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alla realizzazione della </a:t>
            </a:r>
            <a:r>
              <a:rPr lang="it-IT" sz="2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rete dati in tutte le aule destinate ai LTO </a:t>
            </a:r>
            <a:r>
              <a:rPr lang="it-IT" sz="2000" b="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e degli </a:t>
            </a:r>
            <a:r>
              <a:rPr lang="it-IT" sz="2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impianti per l’installazione di videoproiettori </a:t>
            </a:r>
          </a:p>
          <a:p>
            <a:pPr lvl="0">
              <a:buFont typeface="Arial" pitchFamily="34" charset="0"/>
              <a:buChar char="•"/>
            </a:pPr>
            <a:r>
              <a:rPr lang="it-IT" sz="2000" b="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alla sistemazione di </a:t>
            </a:r>
            <a:r>
              <a:rPr lang="it-IT" sz="2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dispositivi anti intrusione </a:t>
            </a:r>
            <a:r>
              <a:rPr lang="it-IT" sz="2000" b="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nei rispettivi locali (porte blindate, inferriate </a:t>
            </a:r>
            <a:r>
              <a:rPr lang="it-IT" sz="2000" b="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ecc.)</a:t>
            </a:r>
            <a:endParaRPr lang="it-IT" sz="2000" b="0" dirty="0">
              <a:solidFill>
                <a:srgbClr val="002060"/>
              </a:solidFill>
              <a:latin typeface="Verdana" pitchFamily="34" charset="0"/>
              <a:ea typeface="Verdana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it-IT" sz="2000" b="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all’acquisto di </a:t>
            </a:r>
            <a:r>
              <a:rPr lang="it-IT" sz="2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arredi </a:t>
            </a:r>
            <a:r>
              <a:rPr lang="it-IT" sz="2000" b="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per il completamento di tre aule con tavoli, sedute e armadi</a:t>
            </a:r>
          </a:p>
        </p:txBody>
      </p:sp>
    </p:spTree>
    <p:extLst>
      <p:ext uri="{BB962C8B-B14F-4D97-AF65-F5344CB8AC3E}">
        <p14:creationId xmlns:p14="http://schemas.microsoft.com/office/powerpoint/2010/main" val="228997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789763" y="5986154"/>
            <a:ext cx="55644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Laboratori Territoriali per </a:t>
            </a:r>
            <a:r>
              <a:rPr lang="it-IT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l’</a:t>
            </a:r>
            <a:r>
              <a:rPr lang="it-IT" b="1" dirty="0" err="1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O</a:t>
            </a:r>
            <a:r>
              <a:rPr lang="it-IT" b="1" dirty="0" err="1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ccupabilità</a:t>
            </a:r>
            <a:r>
              <a:rPr lang="it-IT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 </a:t>
            </a:r>
            <a:endParaRPr lang="it-IT" b="1" dirty="0">
              <a:solidFill>
                <a:srgbClr val="FF3300"/>
              </a:solidFill>
              <a:latin typeface="Verdana" pitchFamily="34" charset="0"/>
              <a:ea typeface="Verdana" pitchFamily="34" charset="0"/>
            </a:endParaRPr>
          </a:p>
          <a:p>
            <a:endParaRPr lang="it-IT" sz="3600" b="1" dirty="0">
              <a:solidFill>
                <a:srgbClr val="000000"/>
              </a:solidFill>
            </a:endParaRPr>
          </a:p>
        </p:txBody>
      </p:sp>
      <p:sp>
        <p:nvSpPr>
          <p:cNvPr id="5" name="CasellaDiTesto 4">
            <a:hlinkClick r:id="rId2"/>
          </p:cNvPr>
          <p:cNvSpPr txBox="1"/>
          <p:nvPr/>
        </p:nvSpPr>
        <p:spPr>
          <a:xfrm>
            <a:off x="3230927" y="6309320"/>
            <a:ext cx="26821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www.istitutocardarelli.gov.it</a:t>
            </a:r>
            <a:endParaRPr lang="it-IT" sz="1200" b="1" dirty="0">
              <a:solidFill>
                <a:srgbClr val="002060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907704" y="750432"/>
            <a:ext cx="66575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Istituto Tecnico Costruzioni Ambiente e Territorio C.A.T </a:t>
            </a:r>
            <a:br>
              <a:rPr lang="it-IT" sz="16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</a:br>
            <a:r>
              <a:rPr lang="it-IT" sz="16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  Liceo Artistico -  Liceo Musicale</a:t>
            </a:r>
            <a:endParaRPr lang="it-IT" sz="1600" dirty="0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1653572" y="404662"/>
            <a:ext cx="7344816" cy="12763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Istituto  Superiore  Statale  “Vincenzo Cardarelli”</a:t>
            </a:r>
            <a:br>
              <a:rPr lang="it-IT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</a:br>
            <a:r>
              <a:rPr lang="it-IT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it-IT" b="1" dirty="0" smtClean="0">
                <a:solidFill>
                  <a:srgbClr val="002060"/>
                </a:solidFill>
                <a:latin typeface="+mn-lt"/>
              </a:rPr>
            </a:br>
            <a:endParaRPr lang="it-IT" dirty="0">
              <a:latin typeface="+mn-lt"/>
            </a:endParaRPr>
          </a:p>
        </p:txBody>
      </p:sp>
      <p:sp>
        <p:nvSpPr>
          <p:cNvPr id="10" name="Segnaposto contenuto 2"/>
          <p:cNvSpPr txBox="1">
            <a:spLocks/>
          </p:cNvSpPr>
          <p:nvPr/>
        </p:nvSpPr>
        <p:spPr>
          <a:xfrm>
            <a:off x="842677" y="1831819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it-IT" sz="1800" b="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all’acquisto </a:t>
            </a:r>
            <a:r>
              <a:rPr lang="it-IT" sz="1800" b="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di </a:t>
            </a:r>
            <a:r>
              <a:rPr lang="it-IT" sz="18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schermi motorizzati e videoproiettori </a:t>
            </a:r>
          </a:p>
          <a:p>
            <a:pPr>
              <a:buFont typeface="Arial" pitchFamily="34" charset="0"/>
              <a:buChar char="•"/>
            </a:pPr>
            <a:r>
              <a:rPr lang="it-IT" sz="1800" b="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all’acquisto </a:t>
            </a:r>
            <a:r>
              <a:rPr lang="it-IT" sz="1800" b="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di </a:t>
            </a:r>
            <a:r>
              <a:rPr lang="it-IT" sz="18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attrezzature informatiche </a:t>
            </a:r>
            <a:r>
              <a:rPr lang="it-IT" sz="1800" b="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per l’aula 5 (30 postazioni con pc, monitor ecc.) e relative </a:t>
            </a:r>
            <a:r>
              <a:rPr lang="it-IT" sz="18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licenze </a:t>
            </a:r>
            <a:r>
              <a:rPr lang="it-IT" sz="1800" b="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per l’uso dei software</a:t>
            </a:r>
          </a:p>
          <a:p>
            <a:pPr>
              <a:buFont typeface="Arial" pitchFamily="34" charset="0"/>
              <a:buChar char="•"/>
            </a:pPr>
            <a:r>
              <a:rPr lang="it-IT" sz="1800" b="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all’acquisto </a:t>
            </a:r>
            <a:r>
              <a:rPr lang="it-IT" sz="1800" b="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di </a:t>
            </a:r>
            <a:r>
              <a:rPr lang="it-IT" sz="18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workstation e monitor </a:t>
            </a:r>
            <a:r>
              <a:rPr lang="it-IT" sz="1800" b="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per aula informatica - 2° piano - con </a:t>
            </a:r>
            <a:r>
              <a:rPr lang="it-IT" sz="18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25 postazioni e relative licenze scanning software</a:t>
            </a:r>
          </a:p>
          <a:p>
            <a:pPr>
              <a:buFont typeface="Arial" pitchFamily="34" charset="0"/>
              <a:buChar char="•"/>
            </a:pPr>
            <a:r>
              <a:rPr lang="it-IT" sz="1800" b="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all’</a:t>
            </a:r>
            <a:r>
              <a:rPr lang="it-IT" sz="18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acquisto </a:t>
            </a:r>
            <a:r>
              <a:rPr lang="it-IT" sz="18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di </a:t>
            </a:r>
            <a:r>
              <a:rPr lang="it-IT" sz="1800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Dxdrone</a:t>
            </a:r>
            <a:r>
              <a:rPr lang="it-IT" sz="18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it-IT" sz="1800" b="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all’acquisto </a:t>
            </a:r>
            <a:r>
              <a:rPr lang="it-IT" sz="1800" b="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di </a:t>
            </a:r>
            <a:r>
              <a:rPr lang="it-IT" sz="18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laser scanner </a:t>
            </a:r>
            <a:r>
              <a:rPr lang="it-IT" sz="1800" b="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completo di tutti gli accessori </a:t>
            </a:r>
          </a:p>
        </p:txBody>
      </p:sp>
    </p:spTree>
    <p:extLst>
      <p:ext uri="{BB962C8B-B14F-4D97-AF65-F5344CB8AC3E}">
        <p14:creationId xmlns:p14="http://schemas.microsoft.com/office/powerpoint/2010/main" val="107562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789763" y="5986154"/>
            <a:ext cx="55644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Laboratori Territoriali per </a:t>
            </a:r>
            <a:r>
              <a:rPr lang="it-IT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l’</a:t>
            </a:r>
            <a:r>
              <a:rPr lang="it-IT" b="1" dirty="0" err="1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O</a:t>
            </a:r>
            <a:r>
              <a:rPr lang="it-IT" b="1" dirty="0" err="1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ccupabilità</a:t>
            </a:r>
            <a:r>
              <a:rPr lang="it-IT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 </a:t>
            </a:r>
            <a:endParaRPr lang="it-IT" b="1" dirty="0">
              <a:solidFill>
                <a:srgbClr val="FF3300"/>
              </a:solidFill>
              <a:latin typeface="Verdana" pitchFamily="34" charset="0"/>
              <a:ea typeface="Verdana" pitchFamily="34" charset="0"/>
            </a:endParaRPr>
          </a:p>
          <a:p>
            <a:endParaRPr lang="it-IT" sz="3600" b="1" dirty="0">
              <a:solidFill>
                <a:srgbClr val="000000"/>
              </a:solidFill>
            </a:endParaRPr>
          </a:p>
        </p:txBody>
      </p:sp>
      <p:sp>
        <p:nvSpPr>
          <p:cNvPr id="5" name="CasellaDiTesto 4">
            <a:hlinkClick r:id="rId2"/>
          </p:cNvPr>
          <p:cNvSpPr txBox="1"/>
          <p:nvPr/>
        </p:nvSpPr>
        <p:spPr>
          <a:xfrm>
            <a:off x="3230927" y="6309320"/>
            <a:ext cx="26821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www.istitutocardarelli.gov.it</a:t>
            </a:r>
            <a:endParaRPr lang="it-IT" sz="1200" b="1" dirty="0">
              <a:solidFill>
                <a:srgbClr val="002060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907704" y="750432"/>
            <a:ext cx="66575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Istituto Tecnico Costruzioni Ambiente e Territorio C.A.T </a:t>
            </a:r>
            <a:br>
              <a:rPr lang="it-IT" sz="16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</a:br>
            <a:r>
              <a:rPr lang="it-IT" sz="16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  Liceo Artistico -  Liceo Musicale</a:t>
            </a:r>
            <a:endParaRPr lang="it-IT" sz="1600" dirty="0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1653572" y="404662"/>
            <a:ext cx="7344816" cy="12763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Istituto  Superiore  Statale  “Vincenzo Cardarelli”</a:t>
            </a:r>
            <a:br>
              <a:rPr lang="it-IT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</a:br>
            <a:r>
              <a:rPr lang="it-IT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it-IT" b="1" dirty="0" smtClean="0">
                <a:solidFill>
                  <a:srgbClr val="002060"/>
                </a:solidFill>
                <a:latin typeface="+mn-lt"/>
              </a:rPr>
            </a:br>
            <a:endParaRPr lang="it-IT" dirty="0">
              <a:latin typeface="+mn-lt"/>
            </a:endParaRPr>
          </a:p>
        </p:txBody>
      </p:sp>
      <p:pic>
        <p:nvPicPr>
          <p:cNvPr id="9" name="Segnaposto contenuto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97519"/>
            <a:ext cx="6342975" cy="4248472"/>
          </a:xfrm>
        </p:spPr>
      </p:pic>
    </p:spTree>
    <p:extLst>
      <p:ext uri="{BB962C8B-B14F-4D97-AF65-F5344CB8AC3E}">
        <p14:creationId xmlns:p14="http://schemas.microsoft.com/office/powerpoint/2010/main" val="228997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59632" y="2376532"/>
            <a:ext cx="7520940" cy="357984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</a:pPr>
            <a:r>
              <a:rPr lang="it-IT" sz="4400" kern="150" dirty="0" smtClean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Ma di cosa si tratta? </a:t>
            </a:r>
          </a:p>
          <a:p>
            <a:pPr algn="just"/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789763" y="5986154"/>
            <a:ext cx="55644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Laboratori Territoriali per </a:t>
            </a:r>
            <a:r>
              <a:rPr lang="it-IT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l’</a:t>
            </a:r>
            <a:r>
              <a:rPr lang="it-IT" b="1" dirty="0" err="1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O</a:t>
            </a:r>
            <a:r>
              <a:rPr lang="it-IT" b="1" dirty="0" err="1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ccupabilità</a:t>
            </a:r>
            <a:r>
              <a:rPr lang="it-IT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 </a:t>
            </a:r>
            <a:endParaRPr lang="it-IT" b="1" dirty="0">
              <a:solidFill>
                <a:srgbClr val="FF3300"/>
              </a:solidFill>
              <a:latin typeface="Verdana" pitchFamily="34" charset="0"/>
              <a:ea typeface="Verdana" pitchFamily="34" charset="0"/>
            </a:endParaRPr>
          </a:p>
          <a:p>
            <a:endParaRPr lang="it-IT" sz="3600" b="1" dirty="0">
              <a:solidFill>
                <a:srgbClr val="000000"/>
              </a:solidFill>
            </a:endParaRPr>
          </a:p>
        </p:txBody>
      </p:sp>
      <p:sp>
        <p:nvSpPr>
          <p:cNvPr id="5" name="CasellaDiTesto 4">
            <a:hlinkClick r:id="rId2"/>
          </p:cNvPr>
          <p:cNvSpPr txBox="1"/>
          <p:nvPr/>
        </p:nvSpPr>
        <p:spPr>
          <a:xfrm>
            <a:off x="3230927" y="6309320"/>
            <a:ext cx="26821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www.istitutocardarelli.gov.it</a:t>
            </a:r>
            <a:endParaRPr lang="it-IT" sz="1200" b="1" dirty="0">
              <a:solidFill>
                <a:srgbClr val="002060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907704" y="750432"/>
            <a:ext cx="66575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Istituto Tecnico Costruzioni Ambiente e Territorio C.A.T </a:t>
            </a:r>
            <a:br>
              <a:rPr lang="it-IT" sz="16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</a:br>
            <a:r>
              <a:rPr lang="it-IT" sz="16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  Liceo Artistico -  Liceo Musicale</a:t>
            </a:r>
            <a:endParaRPr lang="it-IT" sz="1600" dirty="0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1653572" y="404662"/>
            <a:ext cx="7344816" cy="12763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Istituto  Superiore  Statale  “Vincenzo Cardarelli”</a:t>
            </a:r>
            <a:br>
              <a:rPr lang="it-IT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</a:br>
            <a:r>
              <a:rPr lang="it-IT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it-IT" b="1" dirty="0" smtClean="0">
                <a:solidFill>
                  <a:srgbClr val="002060"/>
                </a:solidFill>
                <a:latin typeface="+mn-lt"/>
              </a:rPr>
            </a:br>
            <a:endParaRPr lang="it-IT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678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789763" y="5986154"/>
            <a:ext cx="55644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Laboratori Territoriali per </a:t>
            </a:r>
            <a:r>
              <a:rPr lang="it-IT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l’</a:t>
            </a:r>
            <a:r>
              <a:rPr lang="it-IT" b="1" dirty="0" err="1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O</a:t>
            </a:r>
            <a:r>
              <a:rPr lang="it-IT" b="1" dirty="0" err="1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ccupabilità</a:t>
            </a:r>
            <a:r>
              <a:rPr lang="it-IT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 </a:t>
            </a:r>
            <a:endParaRPr lang="it-IT" b="1" dirty="0">
              <a:solidFill>
                <a:srgbClr val="FF3300"/>
              </a:solidFill>
              <a:latin typeface="Verdana" pitchFamily="34" charset="0"/>
              <a:ea typeface="Verdana" pitchFamily="34" charset="0"/>
            </a:endParaRPr>
          </a:p>
          <a:p>
            <a:endParaRPr lang="it-IT" sz="3600" b="1" dirty="0">
              <a:solidFill>
                <a:srgbClr val="000000"/>
              </a:solidFill>
            </a:endParaRPr>
          </a:p>
        </p:txBody>
      </p:sp>
      <p:sp>
        <p:nvSpPr>
          <p:cNvPr id="5" name="CasellaDiTesto 4">
            <a:hlinkClick r:id="rId2"/>
          </p:cNvPr>
          <p:cNvSpPr txBox="1"/>
          <p:nvPr/>
        </p:nvSpPr>
        <p:spPr>
          <a:xfrm>
            <a:off x="3230927" y="6309320"/>
            <a:ext cx="26821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www.istitutocardarelli.gov.it</a:t>
            </a:r>
            <a:endParaRPr lang="it-IT" sz="1200" b="1" dirty="0">
              <a:solidFill>
                <a:srgbClr val="002060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907704" y="750432"/>
            <a:ext cx="66575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Istituto Tecnico Costruzioni Ambiente e Territorio C.A.T </a:t>
            </a:r>
            <a:br>
              <a:rPr lang="it-IT" sz="16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</a:br>
            <a:r>
              <a:rPr lang="it-IT" sz="16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  Liceo Artistico -  Liceo Musicale</a:t>
            </a:r>
            <a:endParaRPr lang="it-IT" sz="1600" dirty="0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1653572" y="404662"/>
            <a:ext cx="7344816" cy="12763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Istituto  Superiore  Statale  “Vincenzo Cardarelli”</a:t>
            </a:r>
            <a:br>
              <a:rPr lang="it-IT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</a:br>
            <a:r>
              <a:rPr lang="it-IT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it-IT" b="1" dirty="0" smtClean="0">
                <a:solidFill>
                  <a:srgbClr val="002060"/>
                </a:solidFill>
                <a:latin typeface="+mn-lt"/>
              </a:rPr>
            </a:br>
            <a:endParaRPr lang="it-IT" dirty="0">
              <a:latin typeface="+mn-lt"/>
            </a:endParaRPr>
          </a:p>
        </p:txBody>
      </p:sp>
      <p:pic>
        <p:nvPicPr>
          <p:cNvPr id="3" name="Segnaposto contenuto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7" y="1580795"/>
            <a:ext cx="6336704" cy="4224469"/>
          </a:xfrm>
        </p:spPr>
      </p:pic>
    </p:spTree>
    <p:extLst>
      <p:ext uri="{BB962C8B-B14F-4D97-AF65-F5344CB8AC3E}">
        <p14:creationId xmlns:p14="http://schemas.microsoft.com/office/powerpoint/2010/main" val="34025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789763" y="5986154"/>
            <a:ext cx="55644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Laboratori Territoriali per </a:t>
            </a:r>
            <a:r>
              <a:rPr lang="it-IT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l’</a:t>
            </a:r>
            <a:r>
              <a:rPr lang="it-IT" b="1" dirty="0" err="1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O</a:t>
            </a:r>
            <a:r>
              <a:rPr lang="it-IT" b="1" dirty="0" err="1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ccupabilità</a:t>
            </a:r>
            <a:r>
              <a:rPr lang="it-IT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 </a:t>
            </a:r>
            <a:endParaRPr lang="it-IT" b="1" dirty="0">
              <a:solidFill>
                <a:srgbClr val="FF3300"/>
              </a:solidFill>
              <a:latin typeface="Verdana" pitchFamily="34" charset="0"/>
              <a:ea typeface="Verdana" pitchFamily="34" charset="0"/>
            </a:endParaRPr>
          </a:p>
          <a:p>
            <a:endParaRPr lang="it-IT" sz="3600" b="1" dirty="0">
              <a:solidFill>
                <a:srgbClr val="000000"/>
              </a:solidFill>
            </a:endParaRPr>
          </a:p>
        </p:txBody>
      </p:sp>
      <p:sp>
        <p:nvSpPr>
          <p:cNvPr id="5" name="CasellaDiTesto 4">
            <a:hlinkClick r:id="rId2"/>
          </p:cNvPr>
          <p:cNvSpPr txBox="1"/>
          <p:nvPr/>
        </p:nvSpPr>
        <p:spPr>
          <a:xfrm>
            <a:off x="3230927" y="6309320"/>
            <a:ext cx="26821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www.istitutocardarelli.gov.it</a:t>
            </a:r>
            <a:endParaRPr lang="it-IT" sz="1200" b="1" dirty="0">
              <a:solidFill>
                <a:srgbClr val="002060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907704" y="750432"/>
            <a:ext cx="66575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Istituto Tecnico Costruzioni Ambiente e Territorio C.A.T </a:t>
            </a:r>
            <a:br>
              <a:rPr lang="it-IT" sz="16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</a:br>
            <a:r>
              <a:rPr lang="it-IT" sz="16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  Liceo Artistico -  Liceo Musicale</a:t>
            </a:r>
            <a:endParaRPr lang="it-IT" sz="1600" dirty="0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1653572" y="404662"/>
            <a:ext cx="7344816" cy="12763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Istituto  Superiore  Statale  “Vincenzo Cardarelli”</a:t>
            </a:r>
            <a:br>
              <a:rPr lang="it-IT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</a:br>
            <a:r>
              <a:rPr lang="it-IT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it-IT" b="1" dirty="0" smtClean="0">
                <a:solidFill>
                  <a:srgbClr val="002060"/>
                </a:solidFill>
                <a:latin typeface="+mn-lt"/>
              </a:rPr>
            </a:br>
            <a:endParaRPr lang="it-IT" dirty="0">
              <a:latin typeface="+mn-lt"/>
            </a:endParaRPr>
          </a:p>
        </p:txBody>
      </p:sp>
      <p:pic>
        <p:nvPicPr>
          <p:cNvPr id="3" name="Segnaposto contenuto 2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2" t="-2700" r="492" b="14521"/>
          <a:stretch/>
        </p:blipFill>
        <p:spPr>
          <a:xfrm>
            <a:off x="1124231" y="1484784"/>
            <a:ext cx="6895538" cy="4392488"/>
          </a:xfrm>
        </p:spPr>
      </p:pic>
    </p:spTree>
    <p:extLst>
      <p:ext uri="{BB962C8B-B14F-4D97-AF65-F5344CB8AC3E}">
        <p14:creationId xmlns:p14="http://schemas.microsoft.com/office/powerpoint/2010/main" val="34025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789763" y="5986154"/>
            <a:ext cx="55644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Laboratori Territoriali per </a:t>
            </a:r>
            <a:r>
              <a:rPr lang="it-IT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l’</a:t>
            </a:r>
            <a:r>
              <a:rPr lang="it-IT" b="1" dirty="0" err="1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O</a:t>
            </a:r>
            <a:r>
              <a:rPr lang="it-IT" b="1" dirty="0" err="1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ccupabilità</a:t>
            </a:r>
            <a:r>
              <a:rPr lang="it-IT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 </a:t>
            </a:r>
            <a:endParaRPr lang="it-IT" b="1" dirty="0">
              <a:solidFill>
                <a:srgbClr val="FF3300"/>
              </a:solidFill>
              <a:latin typeface="Verdana" pitchFamily="34" charset="0"/>
              <a:ea typeface="Verdana" pitchFamily="34" charset="0"/>
            </a:endParaRPr>
          </a:p>
          <a:p>
            <a:endParaRPr lang="it-IT" sz="3600" b="1" dirty="0">
              <a:solidFill>
                <a:srgbClr val="000000"/>
              </a:solidFill>
            </a:endParaRPr>
          </a:p>
        </p:txBody>
      </p:sp>
      <p:sp>
        <p:nvSpPr>
          <p:cNvPr id="5" name="CasellaDiTesto 4">
            <a:hlinkClick r:id="rId2"/>
          </p:cNvPr>
          <p:cNvSpPr txBox="1"/>
          <p:nvPr/>
        </p:nvSpPr>
        <p:spPr>
          <a:xfrm>
            <a:off x="3230927" y="6309320"/>
            <a:ext cx="26821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www.istitutocardarelli.gov.it</a:t>
            </a:r>
            <a:endParaRPr lang="it-IT" sz="1200" b="1" dirty="0">
              <a:solidFill>
                <a:srgbClr val="002060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907704" y="750432"/>
            <a:ext cx="66575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Istituto Tecnico Costruzioni Ambiente e Territorio C.A.T </a:t>
            </a:r>
            <a:br>
              <a:rPr lang="it-IT" sz="16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</a:br>
            <a:r>
              <a:rPr lang="it-IT" sz="16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  Liceo Artistico -  Liceo Musicale</a:t>
            </a:r>
            <a:endParaRPr lang="it-IT" sz="1600" dirty="0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1653572" y="404662"/>
            <a:ext cx="7344816" cy="12763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Istituto  Superiore  Statale  “Vincenzo Cardarelli”</a:t>
            </a:r>
            <a:br>
              <a:rPr lang="it-IT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</a:br>
            <a:r>
              <a:rPr lang="it-IT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it-IT" b="1" dirty="0" smtClean="0">
                <a:solidFill>
                  <a:srgbClr val="002060"/>
                </a:solidFill>
                <a:latin typeface="+mn-lt"/>
              </a:rPr>
            </a:br>
            <a:endParaRPr lang="it-IT" dirty="0">
              <a:latin typeface="+mn-lt"/>
            </a:endParaRPr>
          </a:p>
        </p:txBody>
      </p:sp>
      <p:pic>
        <p:nvPicPr>
          <p:cNvPr id="3" name="Segnaposto contenuto 2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29"/>
          <a:stretch/>
        </p:blipFill>
        <p:spPr>
          <a:xfrm>
            <a:off x="982768" y="1657131"/>
            <a:ext cx="7178463" cy="4176464"/>
          </a:xfrm>
        </p:spPr>
      </p:pic>
    </p:spTree>
    <p:extLst>
      <p:ext uri="{BB962C8B-B14F-4D97-AF65-F5344CB8AC3E}">
        <p14:creationId xmlns:p14="http://schemas.microsoft.com/office/powerpoint/2010/main" val="34025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789763" y="5986154"/>
            <a:ext cx="55644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Laboratori Territoriali per </a:t>
            </a:r>
            <a:r>
              <a:rPr lang="it-IT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l’</a:t>
            </a:r>
            <a:r>
              <a:rPr lang="it-IT" b="1" dirty="0" err="1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O</a:t>
            </a:r>
            <a:r>
              <a:rPr lang="it-IT" b="1" dirty="0" err="1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ccupabilità</a:t>
            </a:r>
            <a:r>
              <a:rPr lang="it-IT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 </a:t>
            </a:r>
            <a:endParaRPr lang="it-IT" b="1" dirty="0">
              <a:solidFill>
                <a:srgbClr val="FF3300"/>
              </a:solidFill>
              <a:latin typeface="Verdana" pitchFamily="34" charset="0"/>
              <a:ea typeface="Verdana" pitchFamily="34" charset="0"/>
            </a:endParaRPr>
          </a:p>
          <a:p>
            <a:endParaRPr lang="it-IT" sz="3600" b="1" dirty="0">
              <a:solidFill>
                <a:srgbClr val="000000"/>
              </a:solidFill>
            </a:endParaRPr>
          </a:p>
        </p:txBody>
      </p:sp>
      <p:sp>
        <p:nvSpPr>
          <p:cNvPr id="5" name="CasellaDiTesto 4">
            <a:hlinkClick r:id="rId2"/>
          </p:cNvPr>
          <p:cNvSpPr txBox="1"/>
          <p:nvPr/>
        </p:nvSpPr>
        <p:spPr>
          <a:xfrm>
            <a:off x="3230927" y="6309320"/>
            <a:ext cx="26821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www.istitutocardarelli.gov.it</a:t>
            </a:r>
            <a:endParaRPr lang="it-IT" sz="1200" b="1" dirty="0">
              <a:solidFill>
                <a:srgbClr val="002060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907704" y="750432"/>
            <a:ext cx="66575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Istituto Tecnico Costruzioni Ambiente e Territorio C.A.T </a:t>
            </a:r>
            <a:br>
              <a:rPr lang="it-IT" sz="16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</a:br>
            <a:r>
              <a:rPr lang="it-IT" sz="16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  Liceo Artistico -  Liceo Musicale</a:t>
            </a:r>
            <a:endParaRPr lang="it-IT" sz="1600" dirty="0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1653572" y="404662"/>
            <a:ext cx="7344816" cy="12763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Istituto  Superiore  Statale  “Vincenzo Cardarelli”</a:t>
            </a:r>
            <a:br>
              <a:rPr lang="it-IT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</a:br>
            <a:r>
              <a:rPr lang="it-IT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it-IT" b="1" dirty="0" smtClean="0">
                <a:solidFill>
                  <a:srgbClr val="002060"/>
                </a:solidFill>
                <a:latin typeface="+mn-lt"/>
              </a:rPr>
            </a:br>
            <a:endParaRPr lang="it-IT" dirty="0">
              <a:latin typeface="+mn-lt"/>
            </a:endParaRPr>
          </a:p>
        </p:txBody>
      </p:sp>
      <p:pic>
        <p:nvPicPr>
          <p:cNvPr id="10" name="Segnaposto contenuto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209" y="1556792"/>
            <a:ext cx="6085581" cy="4057054"/>
          </a:xfrm>
        </p:spPr>
      </p:pic>
    </p:spTree>
    <p:extLst>
      <p:ext uri="{BB962C8B-B14F-4D97-AF65-F5344CB8AC3E}">
        <p14:creationId xmlns:p14="http://schemas.microsoft.com/office/powerpoint/2010/main" val="34025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11529" y="1196752"/>
            <a:ext cx="7520940" cy="357984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</a:pPr>
            <a:endParaRPr lang="it-IT" sz="1800" kern="150" dirty="0">
              <a:solidFill>
                <a:srgbClr val="002060"/>
              </a:solidFill>
              <a:latin typeface="Verdana"/>
              <a:ea typeface="SimSun"/>
              <a:cs typeface="Tahoma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</a:pPr>
            <a:r>
              <a:rPr lang="it-IT" sz="1800" b="0" kern="150" dirty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I Laboratori Territoriali sono </a:t>
            </a:r>
            <a:r>
              <a:rPr lang="it-IT" sz="1800" kern="150" dirty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laboratori promossi da </a:t>
            </a:r>
            <a:r>
              <a:rPr lang="it-IT" sz="1800" kern="150" dirty="0" smtClean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nuove formule di partenariato </a:t>
            </a:r>
            <a:r>
              <a:rPr lang="it-IT" sz="1800" kern="150" dirty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tra scuole</a:t>
            </a:r>
            <a:r>
              <a:rPr lang="it-IT" sz="1800" b="0" kern="150" dirty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, </a:t>
            </a:r>
            <a:r>
              <a:rPr lang="it-IT" sz="1800" kern="150" dirty="0" smtClean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enti</a:t>
            </a:r>
            <a:r>
              <a:rPr lang="it-IT" sz="1800" b="0" kern="150" dirty="0" smtClean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 e </a:t>
            </a:r>
            <a:r>
              <a:rPr lang="it-IT" sz="1800" kern="150" dirty="0" smtClean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attori </a:t>
            </a:r>
            <a:r>
              <a:rPr lang="it-IT" sz="1800" kern="150" dirty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del territorio e aperti anche a quest’ultimo</a:t>
            </a:r>
            <a:r>
              <a:rPr lang="it-IT" sz="1800" b="0" kern="150" dirty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. Si tratta di </a:t>
            </a:r>
            <a:r>
              <a:rPr lang="it-IT" sz="1800" kern="150" dirty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spazi innovativi in cui gli studenti</a:t>
            </a:r>
            <a:r>
              <a:rPr lang="it-IT" sz="1800" b="0" kern="150" dirty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, ma non solo, </a:t>
            </a:r>
            <a:r>
              <a:rPr lang="it-IT" sz="1800" b="0" kern="150" dirty="0" smtClean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possono </a:t>
            </a:r>
            <a:r>
              <a:rPr lang="it-IT" sz="1800" kern="150" dirty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sviluppare competenze e avvicinarsi concretamente all’innovazione </a:t>
            </a:r>
            <a:r>
              <a:rPr lang="it-IT" sz="1800" kern="150" dirty="0" smtClean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coniugando teoria e pratica per </a:t>
            </a:r>
            <a:r>
              <a:rPr lang="it-IT" sz="1800" kern="150" dirty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migliorare</a:t>
            </a:r>
            <a:r>
              <a:rPr lang="it-IT" sz="1800" b="0" kern="150" dirty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, attraverso specifici percorsi, </a:t>
            </a:r>
            <a:r>
              <a:rPr lang="it-IT" sz="1800" kern="150" dirty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le proprie condizioni di </a:t>
            </a:r>
            <a:r>
              <a:rPr lang="it-IT" sz="1800" kern="150" dirty="0" err="1" smtClean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occupabilita</a:t>
            </a:r>
            <a:r>
              <a:rPr lang="it-IT" sz="1800" b="0" kern="150" dirty="0" smtClean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̀ </a:t>
            </a:r>
            <a:endParaRPr lang="it-IT" sz="1800" b="0" kern="150" dirty="0">
              <a:solidFill>
                <a:srgbClr val="002060"/>
              </a:solidFill>
              <a:latin typeface="Verdana"/>
              <a:ea typeface="SimSun"/>
              <a:cs typeface="Tahoma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</a:pPr>
            <a:r>
              <a:rPr lang="it-IT" sz="1800" b="0" kern="150" dirty="0" smtClean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.</a:t>
            </a:r>
            <a:endParaRPr lang="it-IT" sz="1800" b="0" kern="150" dirty="0" smtClean="0">
              <a:solidFill>
                <a:srgbClr val="002060"/>
              </a:solidFill>
              <a:latin typeface="Liberation Serif"/>
              <a:ea typeface="SimSun"/>
              <a:cs typeface="Mangal"/>
            </a:endParaRPr>
          </a:p>
          <a:p>
            <a:pPr algn="just"/>
            <a:endParaRPr lang="it-IT" sz="18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789763" y="5986154"/>
            <a:ext cx="55644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Laboratori Territoriali per </a:t>
            </a:r>
            <a:r>
              <a:rPr lang="it-IT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l’</a:t>
            </a:r>
            <a:r>
              <a:rPr lang="it-IT" b="1" dirty="0" err="1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O</a:t>
            </a:r>
            <a:r>
              <a:rPr lang="it-IT" b="1" dirty="0" err="1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ccupabilità</a:t>
            </a:r>
            <a:r>
              <a:rPr lang="it-IT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 </a:t>
            </a:r>
            <a:endParaRPr lang="it-IT" b="1" dirty="0">
              <a:solidFill>
                <a:srgbClr val="FF3300"/>
              </a:solidFill>
              <a:latin typeface="Verdana" pitchFamily="34" charset="0"/>
              <a:ea typeface="Verdana" pitchFamily="34" charset="0"/>
            </a:endParaRPr>
          </a:p>
          <a:p>
            <a:endParaRPr lang="it-IT" sz="3600" b="1" dirty="0">
              <a:solidFill>
                <a:srgbClr val="000000"/>
              </a:solidFill>
            </a:endParaRPr>
          </a:p>
        </p:txBody>
      </p:sp>
      <p:sp>
        <p:nvSpPr>
          <p:cNvPr id="5" name="CasellaDiTesto 4">
            <a:hlinkClick r:id="rId2"/>
          </p:cNvPr>
          <p:cNvSpPr txBox="1"/>
          <p:nvPr/>
        </p:nvSpPr>
        <p:spPr>
          <a:xfrm>
            <a:off x="3230927" y="6309320"/>
            <a:ext cx="26821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www.istitutocardarelli.gov.it</a:t>
            </a:r>
            <a:endParaRPr lang="it-IT" sz="1200" b="1" dirty="0">
              <a:solidFill>
                <a:srgbClr val="002060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907704" y="750432"/>
            <a:ext cx="66575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Istituto Tecnico Costruzioni Ambiente e Territorio C.A.T </a:t>
            </a:r>
            <a:br>
              <a:rPr lang="it-IT" sz="16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</a:br>
            <a:r>
              <a:rPr lang="it-IT" sz="16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  Liceo Artistico -  Liceo Musicale</a:t>
            </a:r>
            <a:endParaRPr lang="it-IT" sz="1600" dirty="0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1653572" y="404662"/>
            <a:ext cx="7344816" cy="12763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Istituto  Superiore  Statale  “Vincenzo Cardarelli”</a:t>
            </a:r>
            <a:br>
              <a:rPr lang="it-IT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</a:br>
            <a:r>
              <a:rPr lang="it-IT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it-IT" b="1" dirty="0" smtClean="0">
                <a:solidFill>
                  <a:srgbClr val="002060"/>
                </a:solidFill>
                <a:latin typeface="+mn-lt"/>
              </a:rPr>
            </a:br>
            <a:endParaRPr lang="it-IT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678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5576" y="1364128"/>
            <a:ext cx="4048503" cy="357984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</a:pPr>
            <a:endParaRPr lang="it-IT" sz="1800" kern="150" dirty="0">
              <a:solidFill>
                <a:srgbClr val="002060"/>
              </a:solidFill>
              <a:latin typeface="Verdana"/>
              <a:ea typeface="SimSun"/>
              <a:cs typeface="Tahoma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</a:pPr>
            <a:r>
              <a:rPr lang="it-IT" kern="150" dirty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58 </a:t>
            </a:r>
            <a:r>
              <a:rPr lang="it-IT" b="0" kern="150" dirty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i </a:t>
            </a:r>
            <a:r>
              <a:rPr lang="it-IT" kern="150" dirty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progetti</a:t>
            </a:r>
            <a:r>
              <a:rPr lang="it-IT" b="0" kern="150" dirty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 risultati finanziabili su </a:t>
            </a:r>
            <a:r>
              <a:rPr lang="it-IT" kern="150" dirty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oltre 500 </a:t>
            </a:r>
            <a:r>
              <a:rPr lang="it-IT" b="0" kern="150" dirty="0" smtClean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presentati </a:t>
            </a:r>
            <a:r>
              <a:rPr lang="it-IT" kern="150" dirty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in tutta Italia: </a:t>
            </a:r>
            <a:endParaRPr lang="it-IT" kern="150" dirty="0" smtClean="0">
              <a:solidFill>
                <a:srgbClr val="002060"/>
              </a:solidFill>
              <a:latin typeface="Verdana"/>
              <a:ea typeface="SimSun"/>
              <a:cs typeface="Tahoma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</a:pPr>
            <a:r>
              <a:rPr lang="it-IT" kern="150" dirty="0" smtClean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l’Istituto </a:t>
            </a:r>
            <a:r>
              <a:rPr lang="it-IT" kern="150" dirty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Tecnico Cardarelli - indirizzo costruzioni ambiente e territorio (CAT) </a:t>
            </a:r>
            <a:r>
              <a:rPr lang="it-IT" kern="150" dirty="0" smtClean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di La Spezia </a:t>
            </a:r>
            <a:r>
              <a:rPr lang="it-IT" b="0" kern="150" dirty="0" smtClean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è </a:t>
            </a:r>
            <a:r>
              <a:rPr lang="it-IT" b="0" kern="150" dirty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risultato </a:t>
            </a:r>
            <a:r>
              <a:rPr lang="it-IT" kern="150" dirty="0" smtClean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l’unico </a:t>
            </a:r>
            <a:r>
              <a:rPr lang="it-IT" kern="150" dirty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vincitore del bando in tutta la Regione </a:t>
            </a:r>
            <a:r>
              <a:rPr lang="it-IT" kern="150" dirty="0" smtClean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Liguria</a:t>
            </a:r>
            <a:r>
              <a:rPr lang="it-IT" b="0" kern="150" dirty="0" smtClean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 </a:t>
            </a:r>
            <a:endParaRPr lang="it-IT" b="0" kern="150" dirty="0">
              <a:solidFill>
                <a:srgbClr val="002060"/>
              </a:solidFill>
              <a:latin typeface="Verdana"/>
              <a:ea typeface="SimSun"/>
              <a:cs typeface="Tahoma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</a:pPr>
            <a:r>
              <a:rPr lang="it-IT" sz="1800" b="0" kern="150" dirty="0" smtClean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.</a:t>
            </a:r>
            <a:endParaRPr lang="it-IT" sz="1800" b="0" kern="150" dirty="0" smtClean="0">
              <a:solidFill>
                <a:srgbClr val="002060"/>
              </a:solidFill>
              <a:latin typeface="Liberation Serif"/>
              <a:ea typeface="SimSun"/>
              <a:cs typeface="Mangal"/>
            </a:endParaRPr>
          </a:p>
          <a:p>
            <a:pPr algn="just"/>
            <a:endParaRPr lang="it-IT" sz="18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789763" y="5986154"/>
            <a:ext cx="55644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Laboratori Territoriali per </a:t>
            </a:r>
            <a:r>
              <a:rPr lang="it-IT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l’</a:t>
            </a:r>
            <a:r>
              <a:rPr lang="it-IT" b="1" dirty="0" err="1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O</a:t>
            </a:r>
            <a:r>
              <a:rPr lang="it-IT" b="1" dirty="0" err="1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ccupabilità</a:t>
            </a:r>
            <a:r>
              <a:rPr lang="it-IT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 </a:t>
            </a:r>
            <a:endParaRPr lang="it-IT" b="1" dirty="0">
              <a:solidFill>
                <a:srgbClr val="FF3300"/>
              </a:solidFill>
              <a:latin typeface="Verdana" pitchFamily="34" charset="0"/>
              <a:ea typeface="Verdana" pitchFamily="34" charset="0"/>
            </a:endParaRPr>
          </a:p>
          <a:p>
            <a:endParaRPr lang="it-IT" sz="3600" b="1" dirty="0">
              <a:solidFill>
                <a:srgbClr val="000000"/>
              </a:solidFill>
            </a:endParaRPr>
          </a:p>
        </p:txBody>
      </p:sp>
      <p:sp>
        <p:nvSpPr>
          <p:cNvPr id="5" name="CasellaDiTesto 4">
            <a:hlinkClick r:id="rId2"/>
          </p:cNvPr>
          <p:cNvSpPr txBox="1"/>
          <p:nvPr/>
        </p:nvSpPr>
        <p:spPr>
          <a:xfrm>
            <a:off x="3230927" y="6309320"/>
            <a:ext cx="26821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www.istitutocardarelli.gov.it</a:t>
            </a:r>
            <a:endParaRPr lang="it-IT" sz="1200" b="1" dirty="0">
              <a:solidFill>
                <a:srgbClr val="002060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907704" y="750432"/>
            <a:ext cx="66575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Istituto Tecnico Costruzioni Ambiente e Territorio C.A.T </a:t>
            </a:r>
            <a:br>
              <a:rPr lang="it-IT" sz="16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</a:br>
            <a:r>
              <a:rPr lang="it-IT" sz="16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  Liceo Artistico -  Liceo Musicale</a:t>
            </a:r>
            <a:endParaRPr lang="it-IT" sz="1600" dirty="0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1653572" y="404662"/>
            <a:ext cx="7344816" cy="12763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Istituto  Superiore  Statale  “Vincenzo Cardarelli”</a:t>
            </a:r>
            <a:br>
              <a:rPr lang="it-IT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</a:br>
            <a:r>
              <a:rPr lang="it-IT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it-IT" b="1" dirty="0" smtClean="0">
                <a:solidFill>
                  <a:srgbClr val="002060"/>
                </a:solidFill>
                <a:latin typeface="+mn-lt"/>
              </a:rPr>
            </a:br>
            <a:endParaRPr lang="it-IT" dirty="0">
              <a:latin typeface="+mn-lt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191" y="1556792"/>
            <a:ext cx="2868878" cy="430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8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88401" y="1289455"/>
            <a:ext cx="7576895" cy="357984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Aft>
                <a:spcPts val="0"/>
              </a:spcAft>
            </a:pPr>
            <a:endParaRPr lang="it-IT" sz="1800" kern="150" dirty="0">
              <a:solidFill>
                <a:srgbClr val="002060"/>
              </a:solidFill>
              <a:latin typeface="Verdana"/>
              <a:ea typeface="SimSun"/>
              <a:cs typeface="Tahoma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</a:pPr>
            <a:r>
              <a:rPr lang="it-IT" sz="2000" kern="150" dirty="0" smtClean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L’Istituto Tecnico CAT </a:t>
            </a:r>
            <a:r>
              <a:rPr lang="it-IT" sz="2000" b="0" kern="150" dirty="0" smtClean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ha dunque potuto già avviare </a:t>
            </a:r>
            <a:r>
              <a:rPr lang="it-IT" sz="2000" kern="150" dirty="0" smtClean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Laboratori </a:t>
            </a:r>
            <a:r>
              <a:rPr lang="it-IT" sz="2000" kern="150" dirty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pluridisciplinari</a:t>
            </a:r>
            <a:r>
              <a:rPr lang="it-IT" sz="2000" b="0" kern="150" dirty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, adeguatamente </a:t>
            </a:r>
            <a:r>
              <a:rPr lang="it-IT" sz="2000" kern="150" dirty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strutturati</a:t>
            </a:r>
            <a:r>
              <a:rPr lang="it-IT" sz="2000" b="0" kern="150" dirty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, che rispondono ad una duplice funzione </a:t>
            </a:r>
            <a:r>
              <a:rPr lang="it-IT" sz="2000" b="0" kern="150" dirty="0" smtClean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di:</a:t>
            </a:r>
          </a:p>
          <a:p>
            <a:pPr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it-IT" sz="2000" kern="150" dirty="0" smtClean="0">
                <a:solidFill>
                  <a:srgbClr val="FF3300"/>
                </a:solidFill>
                <a:latin typeface="Verdana"/>
                <a:ea typeface="SimSun"/>
                <a:cs typeface="Tahoma"/>
              </a:rPr>
              <a:t> </a:t>
            </a:r>
            <a:r>
              <a:rPr lang="it-IT" sz="2000" kern="150" dirty="0">
                <a:solidFill>
                  <a:srgbClr val="FF3300"/>
                </a:solidFill>
                <a:latin typeface="Verdana"/>
                <a:ea typeface="SimSun"/>
                <a:cs typeface="Tahoma"/>
              </a:rPr>
              <a:t>orientamento alla didattica </a:t>
            </a:r>
            <a:endParaRPr lang="it-IT" sz="2000" b="0" kern="150" dirty="0" smtClean="0">
              <a:solidFill>
                <a:srgbClr val="FF3300"/>
              </a:solidFill>
              <a:latin typeface="Verdana"/>
              <a:ea typeface="SimSun"/>
              <a:cs typeface="Tahoma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it-IT" sz="2000" kern="150" dirty="0" smtClean="0">
                <a:solidFill>
                  <a:srgbClr val="FF3300"/>
                </a:solidFill>
                <a:latin typeface="Verdana"/>
                <a:ea typeface="SimSun"/>
                <a:cs typeface="Tahoma"/>
              </a:rPr>
              <a:t>formazione </a:t>
            </a:r>
            <a:r>
              <a:rPr lang="it-IT" sz="2000" kern="150" dirty="0">
                <a:solidFill>
                  <a:srgbClr val="FF3300"/>
                </a:solidFill>
                <a:latin typeface="Verdana"/>
                <a:ea typeface="SimSun"/>
                <a:cs typeface="Tahoma"/>
              </a:rPr>
              <a:t>per </a:t>
            </a:r>
            <a:r>
              <a:rPr lang="it-IT" sz="2000" kern="150" dirty="0" smtClean="0">
                <a:solidFill>
                  <a:srgbClr val="FF3300"/>
                </a:solidFill>
                <a:latin typeface="Verdana"/>
                <a:ea typeface="SimSun"/>
                <a:cs typeface="Tahoma"/>
              </a:rPr>
              <a:t>l’occupazione</a:t>
            </a:r>
            <a:endParaRPr lang="it-IT" sz="2000" b="0" kern="150" dirty="0">
              <a:solidFill>
                <a:srgbClr val="FF3300"/>
              </a:solidFill>
              <a:latin typeface="Verdana"/>
              <a:ea typeface="SimSun"/>
              <a:cs typeface="Tahoma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</a:pPr>
            <a:endParaRPr lang="it-IT" sz="1800" b="0" kern="150" dirty="0" smtClean="0">
              <a:solidFill>
                <a:srgbClr val="002060"/>
              </a:solidFill>
              <a:latin typeface="Liberation Serif"/>
              <a:ea typeface="SimSun"/>
              <a:cs typeface="Mangal"/>
            </a:endParaRPr>
          </a:p>
          <a:p>
            <a:endParaRPr lang="it-IT" sz="18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789763" y="5986154"/>
            <a:ext cx="55644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Laboratori Territoriali per </a:t>
            </a:r>
            <a:r>
              <a:rPr lang="it-IT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l’</a:t>
            </a:r>
            <a:r>
              <a:rPr lang="it-IT" b="1" dirty="0" err="1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O</a:t>
            </a:r>
            <a:r>
              <a:rPr lang="it-IT" b="1" dirty="0" err="1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ccupabilità</a:t>
            </a:r>
            <a:r>
              <a:rPr lang="it-IT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 </a:t>
            </a:r>
            <a:endParaRPr lang="it-IT" b="1" dirty="0">
              <a:solidFill>
                <a:srgbClr val="FF3300"/>
              </a:solidFill>
              <a:latin typeface="Verdana" pitchFamily="34" charset="0"/>
              <a:ea typeface="Verdana" pitchFamily="34" charset="0"/>
            </a:endParaRPr>
          </a:p>
          <a:p>
            <a:endParaRPr lang="it-IT" sz="3600" b="1" dirty="0">
              <a:solidFill>
                <a:srgbClr val="000000"/>
              </a:solidFill>
            </a:endParaRPr>
          </a:p>
        </p:txBody>
      </p:sp>
      <p:sp>
        <p:nvSpPr>
          <p:cNvPr id="5" name="CasellaDiTesto 4">
            <a:hlinkClick r:id="rId2"/>
          </p:cNvPr>
          <p:cNvSpPr txBox="1"/>
          <p:nvPr/>
        </p:nvSpPr>
        <p:spPr>
          <a:xfrm>
            <a:off x="3230927" y="6309320"/>
            <a:ext cx="26821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www.istitutocardarelli.gov.it</a:t>
            </a:r>
            <a:endParaRPr lang="it-IT" sz="1200" b="1" dirty="0">
              <a:solidFill>
                <a:srgbClr val="002060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907704" y="750432"/>
            <a:ext cx="66575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Istituto Tecnico Costruzioni Ambiente e Territorio C.A.T </a:t>
            </a:r>
            <a:br>
              <a:rPr lang="it-IT" sz="16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</a:br>
            <a:r>
              <a:rPr lang="it-IT" sz="16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  Liceo Artistico -  Liceo Musicale</a:t>
            </a:r>
            <a:endParaRPr lang="it-IT" sz="1600" dirty="0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1653572" y="404662"/>
            <a:ext cx="7344816" cy="12763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Istituto  Superiore  Statale  “Vincenzo Cardarelli”</a:t>
            </a:r>
            <a:br>
              <a:rPr lang="it-IT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</a:br>
            <a:r>
              <a:rPr lang="it-IT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it-IT" b="1" dirty="0" smtClean="0">
                <a:solidFill>
                  <a:srgbClr val="002060"/>
                </a:solidFill>
                <a:latin typeface="+mn-lt"/>
              </a:rPr>
            </a:br>
            <a:endParaRPr lang="it-IT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235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7935" y="1040609"/>
            <a:ext cx="8288128" cy="357984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</a:pPr>
            <a:endParaRPr lang="it-IT" sz="1800" b="0" kern="150" dirty="0" smtClean="0">
              <a:solidFill>
                <a:srgbClr val="002060"/>
              </a:solidFill>
              <a:latin typeface="Verdana"/>
              <a:ea typeface="SimSun"/>
              <a:cs typeface="Tahoma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</a:pPr>
            <a:r>
              <a:rPr lang="it-IT" sz="1800" b="0" kern="150" dirty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Si tratta di </a:t>
            </a:r>
            <a:r>
              <a:rPr lang="it-IT" sz="1800" kern="150" dirty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Veri e </a:t>
            </a:r>
            <a:r>
              <a:rPr lang="it-IT" sz="1800" kern="150" dirty="0" smtClean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propri </a:t>
            </a:r>
            <a:r>
              <a:rPr lang="it-IT" sz="1800" kern="150" dirty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laboratori tecnologici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</a:pPr>
            <a:r>
              <a:rPr lang="it-IT" sz="1800" b="0" kern="150" dirty="0" smtClean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nei </a:t>
            </a:r>
            <a:r>
              <a:rPr lang="it-IT" sz="1800" b="0" kern="150" dirty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quali è possibile sperimentare 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</a:pPr>
            <a:r>
              <a:rPr lang="it-IT" sz="1800" b="0" kern="150" dirty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l’utilizzo di </a:t>
            </a:r>
            <a:r>
              <a:rPr lang="it-IT" sz="1800" kern="150" dirty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apparecchiature </a:t>
            </a:r>
            <a:endParaRPr lang="it-IT" sz="1800" kern="150" dirty="0" smtClean="0">
              <a:solidFill>
                <a:srgbClr val="002060"/>
              </a:solidFill>
              <a:latin typeface="Verdana"/>
              <a:ea typeface="SimSun"/>
              <a:cs typeface="Tahoma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</a:pPr>
            <a:r>
              <a:rPr lang="it-IT" sz="1800" kern="150" dirty="0" smtClean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avveniristiche</a:t>
            </a:r>
            <a:r>
              <a:rPr lang="it-IT" sz="1800" b="0" kern="150" dirty="0" smtClean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: 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it-IT" sz="1800" kern="150" dirty="0" smtClean="0">
                <a:solidFill>
                  <a:srgbClr val="FF3300"/>
                </a:solidFill>
                <a:latin typeface="Verdana"/>
                <a:ea typeface="SimSun"/>
                <a:cs typeface="Tahoma"/>
              </a:rPr>
              <a:t>droni professionali 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it-IT" sz="1800" kern="150" dirty="0" smtClean="0">
                <a:solidFill>
                  <a:srgbClr val="FF3300"/>
                </a:solidFill>
                <a:latin typeface="Verdana"/>
                <a:ea typeface="SimSun"/>
                <a:cs typeface="Tahoma"/>
              </a:rPr>
              <a:t>laser </a:t>
            </a:r>
            <a:r>
              <a:rPr lang="it-IT" sz="1800" kern="150" dirty="0">
                <a:solidFill>
                  <a:srgbClr val="FF3300"/>
                </a:solidFill>
                <a:latin typeface="Verdana"/>
                <a:ea typeface="SimSun"/>
                <a:cs typeface="Tahoma"/>
              </a:rPr>
              <a:t>scanner e stampanti </a:t>
            </a:r>
            <a:r>
              <a:rPr lang="it-IT" sz="1800" kern="150" dirty="0" smtClean="0">
                <a:solidFill>
                  <a:srgbClr val="FF3300"/>
                </a:solidFill>
                <a:latin typeface="Verdana"/>
                <a:ea typeface="SimSun"/>
                <a:cs typeface="Tahoma"/>
              </a:rPr>
              <a:t>3D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it-IT" sz="1800" kern="150" dirty="0" err="1" smtClean="0">
                <a:solidFill>
                  <a:srgbClr val="FF3300"/>
                </a:solidFill>
                <a:latin typeface="Verdana"/>
                <a:ea typeface="SimSun"/>
                <a:cs typeface="Tahoma"/>
              </a:rPr>
              <a:t>termocamere</a:t>
            </a:r>
            <a:r>
              <a:rPr lang="it-IT" sz="1800" kern="150" dirty="0" smtClean="0">
                <a:solidFill>
                  <a:srgbClr val="FF3300"/>
                </a:solidFill>
                <a:latin typeface="Verdana"/>
                <a:ea typeface="SimSun"/>
                <a:cs typeface="Tahoma"/>
              </a:rPr>
              <a:t>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789763" y="5986154"/>
            <a:ext cx="55644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Laboratori Territoriali per </a:t>
            </a:r>
            <a:r>
              <a:rPr lang="it-IT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l’</a:t>
            </a:r>
            <a:r>
              <a:rPr lang="it-IT" b="1" dirty="0" err="1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O</a:t>
            </a:r>
            <a:r>
              <a:rPr lang="it-IT" b="1" dirty="0" err="1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ccupabilità</a:t>
            </a:r>
            <a:r>
              <a:rPr lang="it-IT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 </a:t>
            </a:r>
            <a:endParaRPr lang="it-IT" b="1" dirty="0">
              <a:solidFill>
                <a:srgbClr val="FF3300"/>
              </a:solidFill>
              <a:latin typeface="Verdana" pitchFamily="34" charset="0"/>
              <a:ea typeface="Verdana" pitchFamily="34" charset="0"/>
            </a:endParaRPr>
          </a:p>
          <a:p>
            <a:endParaRPr lang="it-IT" sz="3600" b="1" dirty="0">
              <a:solidFill>
                <a:srgbClr val="000000"/>
              </a:solidFill>
            </a:endParaRPr>
          </a:p>
        </p:txBody>
      </p:sp>
      <p:sp>
        <p:nvSpPr>
          <p:cNvPr id="5" name="CasellaDiTesto 4">
            <a:hlinkClick r:id="rId2"/>
          </p:cNvPr>
          <p:cNvSpPr txBox="1"/>
          <p:nvPr/>
        </p:nvSpPr>
        <p:spPr>
          <a:xfrm>
            <a:off x="3230927" y="6309320"/>
            <a:ext cx="26821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www.istitutocardarelli.gov.it</a:t>
            </a:r>
            <a:endParaRPr lang="it-IT" sz="1200" b="1" dirty="0">
              <a:solidFill>
                <a:srgbClr val="002060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907704" y="750432"/>
            <a:ext cx="66575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Istituto Tecnico Costruzioni Ambiente e Territorio C.A.T </a:t>
            </a:r>
            <a:br>
              <a:rPr lang="it-IT" sz="16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</a:br>
            <a:r>
              <a:rPr lang="it-IT" sz="16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  Liceo Artistico -  Liceo Musicale</a:t>
            </a:r>
            <a:endParaRPr lang="it-IT" sz="1600" dirty="0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1653572" y="404662"/>
            <a:ext cx="7344816" cy="12763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Istituto  Superiore  Statale  “Vincenzo Cardarelli”</a:t>
            </a:r>
            <a:br>
              <a:rPr lang="it-IT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</a:br>
            <a:r>
              <a:rPr lang="it-IT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it-IT" b="1" dirty="0" smtClean="0">
                <a:solidFill>
                  <a:srgbClr val="002060"/>
                </a:solidFill>
                <a:latin typeface="+mn-lt"/>
              </a:rPr>
            </a:br>
            <a:endParaRPr lang="it-IT" dirty="0">
              <a:latin typeface="+mn-lt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0" t="8950" r="3828" b="8950"/>
          <a:stretch/>
        </p:blipFill>
        <p:spPr>
          <a:xfrm>
            <a:off x="5004048" y="2273539"/>
            <a:ext cx="3831771" cy="231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8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898659" y="1429308"/>
            <a:ext cx="4064931" cy="325148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Aft>
                <a:spcPts val="0"/>
              </a:spcAft>
            </a:pPr>
            <a:endParaRPr lang="it-IT" sz="1100" kern="150" dirty="0">
              <a:solidFill>
                <a:srgbClr val="002060"/>
              </a:solidFill>
              <a:latin typeface="Verdana"/>
              <a:ea typeface="SimSun"/>
              <a:cs typeface="Tahoma"/>
            </a:endParaRPr>
          </a:p>
          <a:p>
            <a:pPr marL="0" indent="0" algn="ctr">
              <a:lnSpc>
                <a:spcPct val="150000"/>
              </a:lnSpc>
            </a:pPr>
            <a:r>
              <a:rPr lang="it-IT" b="0" kern="150" dirty="0" smtClean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A completamento, specifiche  </a:t>
            </a:r>
            <a:r>
              <a:rPr lang="it-IT" kern="150" dirty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attrezzature per prove geotecniche </a:t>
            </a:r>
            <a:r>
              <a:rPr lang="it-IT" b="0" kern="150" dirty="0" smtClean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all’avanguardia.</a:t>
            </a:r>
          </a:p>
          <a:p>
            <a:pPr marL="0" indent="0" algn="ctr">
              <a:lnSpc>
                <a:spcPct val="150000"/>
              </a:lnSpc>
            </a:pPr>
            <a:r>
              <a:rPr lang="it-IT" b="0" kern="150" dirty="0" smtClean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Il tutto per </a:t>
            </a:r>
            <a:r>
              <a:rPr lang="it-IT" b="0" kern="150" dirty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dotare i giovani di </a:t>
            </a:r>
            <a:r>
              <a:rPr lang="it-IT" kern="150" dirty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competenze altamente </a:t>
            </a:r>
            <a:r>
              <a:rPr lang="it-IT" kern="150" dirty="0" smtClean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professionalizzanti </a:t>
            </a:r>
            <a:r>
              <a:rPr lang="it-IT" b="0" kern="150" dirty="0" smtClean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per utilizzare</a:t>
            </a:r>
          </a:p>
          <a:p>
            <a:pPr marL="0" indent="0" algn="ctr">
              <a:lnSpc>
                <a:spcPct val="150000"/>
              </a:lnSpc>
            </a:pPr>
            <a:r>
              <a:rPr lang="it-IT" b="0" kern="150" dirty="0" smtClean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 </a:t>
            </a:r>
            <a:r>
              <a:rPr lang="it-IT" b="0" kern="150" dirty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al meglio la </a:t>
            </a:r>
            <a:r>
              <a:rPr lang="it-IT" kern="150" dirty="0" smtClean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tecnologia più attuale</a:t>
            </a:r>
            <a:endParaRPr lang="it-IT" kern="150" dirty="0">
              <a:solidFill>
                <a:srgbClr val="002060"/>
              </a:solidFill>
              <a:latin typeface="Liberation Serif"/>
              <a:ea typeface="SimSun"/>
              <a:cs typeface="Mangal"/>
            </a:endParaRPr>
          </a:p>
          <a:p>
            <a:pPr algn="ctr"/>
            <a:endParaRPr lang="it-IT" sz="1800" dirty="0"/>
          </a:p>
          <a:p>
            <a:pPr marL="0" indent="0" algn="ctr">
              <a:lnSpc>
                <a:spcPct val="150000"/>
              </a:lnSpc>
              <a:spcAft>
                <a:spcPts val="0"/>
              </a:spcAft>
            </a:pPr>
            <a:r>
              <a:rPr lang="it-IT" sz="1800" b="0" kern="150" dirty="0" smtClean="0">
                <a:solidFill>
                  <a:srgbClr val="002060"/>
                </a:solidFill>
                <a:latin typeface="Verdana"/>
                <a:ea typeface="SimSun"/>
                <a:cs typeface="Tahoma"/>
              </a:rPr>
              <a:t>.</a:t>
            </a:r>
            <a:endParaRPr lang="it-IT" sz="1800" b="0" kern="150" dirty="0" smtClean="0">
              <a:solidFill>
                <a:srgbClr val="002060"/>
              </a:solidFill>
              <a:latin typeface="Liberation Serif"/>
              <a:ea typeface="SimSun"/>
              <a:cs typeface="Mangal"/>
            </a:endParaRPr>
          </a:p>
          <a:p>
            <a:pPr algn="ctr"/>
            <a:endParaRPr lang="it-IT" sz="18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789763" y="5986154"/>
            <a:ext cx="55644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Laboratori Territoriali per </a:t>
            </a:r>
            <a:r>
              <a:rPr lang="it-IT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l’</a:t>
            </a:r>
            <a:r>
              <a:rPr lang="it-IT" b="1" dirty="0" err="1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O</a:t>
            </a:r>
            <a:r>
              <a:rPr lang="it-IT" b="1" dirty="0" err="1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ccupabilità</a:t>
            </a:r>
            <a:r>
              <a:rPr lang="it-IT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 </a:t>
            </a:r>
            <a:endParaRPr lang="it-IT" b="1" dirty="0">
              <a:solidFill>
                <a:srgbClr val="FF3300"/>
              </a:solidFill>
              <a:latin typeface="Verdana" pitchFamily="34" charset="0"/>
              <a:ea typeface="Verdana" pitchFamily="34" charset="0"/>
            </a:endParaRPr>
          </a:p>
          <a:p>
            <a:endParaRPr lang="it-IT" sz="3600" b="1" dirty="0">
              <a:solidFill>
                <a:srgbClr val="000000"/>
              </a:solidFill>
            </a:endParaRPr>
          </a:p>
        </p:txBody>
      </p:sp>
      <p:sp>
        <p:nvSpPr>
          <p:cNvPr id="5" name="CasellaDiTesto 4">
            <a:hlinkClick r:id="rId2"/>
          </p:cNvPr>
          <p:cNvSpPr txBox="1"/>
          <p:nvPr/>
        </p:nvSpPr>
        <p:spPr>
          <a:xfrm>
            <a:off x="3230927" y="6309320"/>
            <a:ext cx="26821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www.istitutocardarelli.gov.it</a:t>
            </a:r>
            <a:endParaRPr lang="it-IT" sz="1200" b="1" dirty="0">
              <a:solidFill>
                <a:srgbClr val="002060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907704" y="750432"/>
            <a:ext cx="66575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Istituto Tecnico Costruzioni Ambiente e Territorio C.A.T </a:t>
            </a:r>
            <a:br>
              <a:rPr lang="it-IT" sz="16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</a:br>
            <a:r>
              <a:rPr lang="it-IT" sz="16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  Liceo Artistico -  Liceo Musicale</a:t>
            </a:r>
            <a:endParaRPr lang="it-IT" sz="1600" dirty="0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1653572" y="404662"/>
            <a:ext cx="7344816" cy="12763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Istituto  Superiore  Statale  “Vincenzo Cardarelli”</a:t>
            </a:r>
            <a:br>
              <a:rPr lang="it-IT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</a:br>
            <a:r>
              <a:rPr lang="it-IT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it-IT" b="1" dirty="0" smtClean="0">
                <a:solidFill>
                  <a:srgbClr val="002060"/>
                </a:solidFill>
                <a:latin typeface="+mn-lt"/>
              </a:rPr>
            </a:br>
            <a:endParaRPr lang="it-IT" dirty="0">
              <a:latin typeface="+mn-lt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67" y="1772816"/>
            <a:ext cx="4361961" cy="290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8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7584" y="1256177"/>
            <a:ext cx="7936935" cy="357984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</a:pPr>
            <a:endParaRPr lang="it-IT" kern="15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Tahoma"/>
            </a:endParaRPr>
          </a:p>
          <a:p>
            <a:r>
              <a:rPr lang="it-IT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Quattro i percorsi tematici di approfondimento previsti, sviluppati ciascuno da un Laboratorio ad Hoc</a:t>
            </a:r>
            <a:r>
              <a:rPr lang="it-IT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:</a:t>
            </a:r>
          </a:p>
          <a:p>
            <a:endParaRPr lang="it-IT" dirty="0">
              <a:solidFill>
                <a:srgbClr val="002060"/>
              </a:solidFill>
              <a:latin typeface="Verdana" pitchFamily="34" charset="0"/>
              <a:ea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2000" dirty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Qualità urbana ed equilibrio ambientale </a:t>
            </a:r>
            <a:r>
              <a:rPr lang="it-IT" sz="2000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           </a:t>
            </a:r>
          </a:p>
          <a:p>
            <a:pPr marL="1262063" indent="0"/>
            <a:r>
              <a:rPr lang="it-IT" sz="18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Laboratorio </a:t>
            </a:r>
            <a:r>
              <a:rPr lang="it-IT" sz="18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cartografico, </a:t>
            </a:r>
            <a:r>
              <a:rPr lang="it-IT" sz="1800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geomatica</a:t>
            </a:r>
            <a:r>
              <a:rPr lang="it-IT" sz="18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 e difesa del </a:t>
            </a:r>
            <a:r>
              <a:rPr lang="it-IT" sz="18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  suolo</a:t>
            </a:r>
          </a:p>
          <a:p>
            <a:pPr>
              <a:buFont typeface="Arial" pitchFamily="34" charset="0"/>
              <a:buChar char="•"/>
            </a:pPr>
            <a:endParaRPr lang="it-IT" sz="1800" dirty="0">
              <a:solidFill>
                <a:srgbClr val="002060"/>
              </a:solidFill>
              <a:latin typeface="Verdana" pitchFamily="34" charset="0"/>
              <a:ea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2000" dirty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Riqualificazione </a:t>
            </a:r>
            <a:r>
              <a:rPr lang="it-IT" sz="2000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energetica</a:t>
            </a:r>
          </a:p>
          <a:p>
            <a:pPr marL="0" indent="0"/>
            <a:r>
              <a:rPr lang="it-IT" sz="18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	 </a:t>
            </a:r>
            <a:r>
              <a:rPr lang="it-IT" sz="18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    Laboratorio </a:t>
            </a:r>
            <a:r>
              <a:rPr lang="it-IT" sz="18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energetico</a:t>
            </a:r>
          </a:p>
          <a:p>
            <a:pPr>
              <a:buFont typeface="Arial" pitchFamily="34" charset="0"/>
              <a:buChar char="•"/>
            </a:pPr>
            <a:endParaRPr lang="it-IT" dirty="0" smtClean="0">
              <a:solidFill>
                <a:srgbClr val="FF3300"/>
              </a:solidFill>
              <a:latin typeface="Verdana" pitchFamily="34" charset="0"/>
              <a:ea typeface="Verdana" pitchFamily="34" charset="0"/>
            </a:endParaRPr>
          </a:p>
          <a:p>
            <a:pPr>
              <a:buFont typeface="Arial" pitchFamily="34" charset="0"/>
              <a:buChar char="•"/>
            </a:pPr>
            <a:endParaRPr lang="it-IT" dirty="0">
              <a:solidFill>
                <a:srgbClr val="FF3300"/>
              </a:solidFill>
              <a:latin typeface="Verdana" pitchFamily="34" charset="0"/>
              <a:ea typeface="Verdana" pitchFamily="34" charset="0"/>
            </a:endParaRPr>
          </a:p>
          <a:p>
            <a:pPr>
              <a:buFont typeface="Arial" pitchFamily="34" charset="0"/>
              <a:buChar char="•"/>
            </a:pPr>
            <a:endParaRPr lang="it-IT" dirty="0" smtClean="0">
              <a:solidFill>
                <a:srgbClr val="FF3300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789763" y="5986154"/>
            <a:ext cx="55644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Laboratori Territoriali per </a:t>
            </a:r>
            <a:r>
              <a:rPr lang="it-IT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l’</a:t>
            </a:r>
            <a:r>
              <a:rPr lang="it-IT" b="1" dirty="0" err="1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O</a:t>
            </a:r>
            <a:r>
              <a:rPr lang="it-IT" b="1" dirty="0" err="1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ccupabilità</a:t>
            </a:r>
            <a:r>
              <a:rPr lang="it-IT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 </a:t>
            </a:r>
            <a:endParaRPr lang="it-IT" b="1" dirty="0">
              <a:solidFill>
                <a:srgbClr val="FF3300"/>
              </a:solidFill>
              <a:latin typeface="Verdana" pitchFamily="34" charset="0"/>
              <a:ea typeface="Verdana" pitchFamily="34" charset="0"/>
            </a:endParaRPr>
          </a:p>
          <a:p>
            <a:endParaRPr lang="it-IT" sz="3600" b="1" dirty="0">
              <a:solidFill>
                <a:srgbClr val="000000"/>
              </a:solidFill>
            </a:endParaRPr>
          </a:p>
        </p:txBody>
      </p:sp>
      <p:sp>
        <p:nvSpPr>
          <p:cNvPr id="5" name="CasellaDiTesto 4">
            <a:hlinkClick r:id="rId2"/>
          </p:cNvPr>
          <p:cNvSpPr txBox="1"/>
          <p:nvPr/>
        </p:nvSpPr>
        <p:spPr>
          <a:xfrm>
            <a:off x="3230927" y="6309320"/>
            <a:ext cx="26821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www.istitutocardarelli.gov.it</a:t>
            </a:r>
            <a:endParaRPr lang="it-IT" sz="1200" b="1" dirty="0">
              <a:solidFill>
                <a:srgbClr val="002060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907704" y="750432"/>
            <a:ext cx="66575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Istituto Tecnico Costruzioni Ambiente e Territorio C.A.T </a:t>
            </a:r>
            <a:br>
              <a:rPr lang="it-IT" sz="16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</a:br>
            <a:r>
              <a:rPr lang="it-IT" sz="16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  Liceo Artistico -  Liceo Musicale</a:t>
            </a:r>
            <a:endParaRPr lang="it-IT" sz="1600" dirty="0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1653572" y="404662"/>
            <a:ext cx="7344816" cy="12763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Istituto  Superiore  Statale  “Vincenzo Cardarelli”</a:t>
            </a:r>
            <a:br>
              <a:rPr lang="it-IT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</a:br>
            <a:r>
              <a:rPr lang="it-IT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it-IT" b="1" dirty="0" smtClean="0">
                <a:solidFill>
                  <a:srgbClr val="002060"/>
                </a:solidFill>
                <a:latin typeface="+mn-lt"/>
              </a:rPr>
            </a:br>
            <a:endParaRPr lang="it-IT" dirty="0">
              <a:latin typeface="+mn-lt"/>
            </a:endParaRPr>
          </a:p>
        </p:txBody>
      </p:sp>
      <p:sp>
        <p:nvSpPr>
          <p:cNvPr id="2" name="Freccia a destra 1"/>
          <p:cNvSpPr/>
          <p:nvPr/>
        </p:nvSpPr>
        <p:spPr>
          <a:xfrm>
            <a:off x="1312585" y="3186684"/>
            <a:ext cx="681974" cy="24231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a destra 7"/>
          <p:cNvSpPr/>
          <p:nvPr/>
        </p:nvSpPr>
        <p:spPr>
          <a:xfrm>
            <a:off x="1312585" y="4554836"/>
            <a:ext cx="681974" cy="24231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18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oli">
  <a:themeElements>
    <a:clrScheme name="Angoli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ol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ol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251</TotalTime>
  <Words>1704</Words>
  <Application>Microsoft Office PowerPoint</Application>
  <PresentationFormat>Presentazione su schermo (4:3)</PresentationFormat>
  <Paragraphs>266</Paragraphs>
  <Slides>33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33</vt:i4>
      </vt:variant>
    </vt:vector>
  </HeadingPairs>
  <TitlesOfParts>
    <vt:vector size="47" baseType="lpstr">
      <vt:lpstr>Arial Unicode MS</vt:lpstr>
      <vt:lpstr>SimSun</vt:lpstr>
      <vt:lpstr>Arial</vt:lpstr>
      <vt:lpstr>Calibri</vt:lpstr>
      <vt:lpstr>Franklin Gothic Book</vt:lpstr>
      <vt:lpstr>Franklin Gothic Medium</vt:lpstr>
      <vt:lpstr>Liberation Serif</vt:lpstr>
      <vt:lpstr>Mangal</vt:lpstr>
      <vt:lpstr>Tahoma</vt:lpstr>
      <vt:lpstr>Times New Roman</vt:lpstr>
      <vt:lpstr>Tunga</vt:lpstr>
      <vt:lpstr>Verdana</vt:lpstr>
      <vt:lpstr>Wingdings</vt:lpstr>
      <vt:lpstr>Angoli</vt:lpstr>
      <vt:lpstr>Istituto  Superiore  Statale  “Vincenzo Cardarelli”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loren</dc:creator>
  <cp:lastModifiedBy>maria rosa cecere</cp:lastModifiedBy>
  <cp:revision>165</cp:revision>
  <dcterms:created xsi:type="dcterms:W3CDTF">2018-11-08T09:33:14Z</dcterms:created>
  <dcterms:modified xsi:type="dcterms:W3CDTF">2018-11-14T08:53:28Z</dcterms:modified>
</cp:coreProperties>
</file>